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304" r:id="rId15"/>
    <p:sldId id="302" r:id="rId16"/>
    <p:sldId id="305" r:id="rId17"/>
    <p:sldId id="262" r:id="rId18"/>
    <p:sldId id="299" r:id="rId19"/>
    <p:sldId id="300" r:id="rId20"/>
    <p:sldId id="301" r:id="rId21"/>
    <p:sldId id="295" r:id="rId22"/>
    <p:sldId id="297" r:id="rId23"/>
    <p:sldId id="298" r:id="rId24"/>
    <p:sldId id="273" r:id="rId25"/>
  </p:sldIdLst>
  <p:sldSz cx="18288000" cy="10287000"/>
  <p:notesSz cx="6858000" cy="9144000"/>
  <p:embeddedFontLst>
    <p:embeddedFont>
      <p:font typeface="Bahnschrift SemiBold SemiConden" panose="020B0502040204020203" pitchFamily="34" charset="0"/>
      <p:bold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Medium" panose="02000000000000000000" pitchFamily="2" charset="-127"/>
      <p:regular r:id="rId29"/>
    </p:embeddedFont>
    <p:embeddedFont>
      <p:font typeface="Lexend ExtraBold" pitchFamily="2" charset="0"/>
      <p:bold r:id="rId30"/>
    </p:embeddedFont>
    <p:embeddedFont>
      <p:font typeface="Open Sauce" panose="020B0600000101010101" charset="0"/>
      <p:regular r:id="rId31"/>
    </p:embeddedFont>
    <p:embeddedFont>
      <p:font typeface="Open Sauce Heavy" panose="020B0600000101010101" charset="0"/>
      <p:regular r:id="rId32"/>
    </p:embeddedFont>
    <p:embeddedFont>
      <p:font typeface="Segoe UI Semibold" panose="020B0702040204020203" pitchFamily="34" charset="0"/>
      <p:bold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휴먼둥근헤드라인" panose="02030504000101010101" pitchFamily="18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BA9B3-35A2-43DE-8E5E-238339FD75F6}" type="datetimeFigureOut">
              <a:rPr lang="ko-KR" altLang="en-US" smtClean="0"/>
              <a:t>2024-04-07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8848C-85DE-4D1C-B634-59A86BE80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42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7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17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2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81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전까지 서버 켜지면 각 단계별 화면 </a:t>
            </a:r>
            <a:r>
              <a:rPr lang="ko-KR" altLang="en-US" dirty="0" err="1"/>
              <a:t>캡쳐해서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0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전까지 서버 켜지면 각 단계별 화면 </a:t>
            </a:r>
            <a:r>
              <a:rPr lang="ko-KR" altLang="en-US" dirty="0" err="1"/>
              <a:t>캡쳐해서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7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전까지 서버 켜지면 각 단계별 화면 </a:t>
            </a:r>
            <a:r>
              <a:rPr lang="ko-KR" altLang="en-US" dirty="0" err="1"/>
              <a:t>캡쳐해서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0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전까지 서버 켜지면 각 단계별 화면 </a:t>
            </a:r>
            <a:r>
              <a:rPr lang="ko-KR" altLang="en-US" dirty="0" err="1"/>
              <a:t>캡쳐해서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3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전까지 서버 켜지면 각 단계별 화면 </a:t>
            </a:r>
            <a:r>
              <a:rPr lang="ko-KR" altLang="en-US" dirty="0" err="1"/>
              <a:t>캡쳐해서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848C-85DE-4D1C-B634-59A86BE804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4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48B4-0695-470B-BC58-51F637006B42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1A3AA-F30F-42FC-80F5-6745FE6DC6EA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256E-8902-4E7A-9A78-67256BA231A1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1C9FF-EC2A-4AAE-8F70-B697E0032B54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B55E-BFC0-401C-81AD-C537EC5AC34D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ADAB-07F1-48D6-AE9F-877589C0B5A2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4050-FA48-4E06-85CA-83E22F7F3DA6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9DF6-CDFD-4529-B374-45B2F10A650E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4BA02-A936-49AB-8F12-3B660B4C5404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F09D-B1B4-4875-9E8F-CCE6B5063ED1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7F11-BCEB-446F-B608-38E625A0AC99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46896-7A37-4802-9678-AA69577F7540}" type="datetime1">
              <a:rPr lang="en-US" altLang="ko-KR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87148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22.sv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22.sv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5.png"/><Relationship Id="rId26" Type="http://schemas.openxmlformats.org/officeDocument/2006/relationships/image" Target="../media/image35.jpeg"/><Relationship Id="rId39" Type="http://schemas.openxmlformats.org/officeDocument/2006/relationships/image" Target="../media/image48.jpeg"/><Relationship Id="rId21" Type="http://schemas.openxmlformats.org/officeDocument/2006/relationships/image" Target="../media/image30.emf"/><Relationship Id="rId34" Type="http://schemas.openxmlformats.org/officeDocument/2006/relationships/image" Target="../media/image43.png"/><Relationship Id="rId7" Type="http://schemas.openxmlformats.org/officeDocument/2006/relationships/image" Target="../media/image28.svg"/><Relationship Id="rId12" Type="http://schemas.openxmlformats.org/officeDocument/2006/relationships/image" Target="../media/image11.png"/><Relationship Id="rId17" Type="http://schemas.openxmlformats.org/officeDocument/2006/relationships/image" Target="../media/image4.svg"/><Relationship Id="rId25" Type="http://schemas.openxmlformats.org/officeDocument/2006/relationships/image" Target="../media/image34.jpeg"/><Relationship Id="rId33" Type="http://schemas.openxmlformats.org/officeDocument/2006/relationships/image" Target="../media/image42.jpeg"/><Relationship Id="rId38" Type="http://schemas.openxmlformats.org/officeDocument/2006/relationships/image" Target="../media/image47.jpe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20" Type="http://schemas.openxmlformats.org/officeDocument/2006/relationships/image" Target="../media/image29.png"/><Relationship Id="rId29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24" Type="http://schemas.openxmlformats.org/officeDocument/2006/relationships/image" Target="../media/image33.jpeg"/><Relationship Id="rId32" Type="http://schemas.openxmlformats.org/officeDocument/2006/relationships/image" Target="../media/image41.jpeg"/><Relationship Id="rId37" Type="http://schemas.openxmlformats.org/officeDocument/2006/relationships/image" Target="../media/image46.png"/><Relationship Id="rId5" Type="http://schemas.openxmlformats.org/officeDocument/2006/relationships/image" Target="../media/image8.svg"/><Relationship Id="rId15" Type="http://schemas.openxmlformats.org/officeDocument/2006/relationships/image" Target="../media/image2.svg"/><Relationship Id="rId23" Type="http://schemas.openxmlformats.org/officeDocument/2006/relationships/image" Target="../media/image32.jpeg"/><Relationship Id="rId28" Type="http://schemas.openxmlformats.org/officeDocument/2006/relationships/image" Target="../media/image37.png"/><Relationship Id="rId36" Type="http://schemas.openxmlformats.org/officeDocument/2006/relationships/image" Target="../media/image45.jpeg"/><Relationship Id="rId10" Type="http://schemas.openxmlformats.org/officeDocument/2006/relationships/image" Target="../media/image16.png"/><Relationship Id="rId19" Type="http://schemas.openxmlformats.org/officeDocument/2006/relationships/image" Target="../media/image6.svg"/><Relationship Id="rId31" Type="http://schemas.openxmlformats.org/officeDocument/2006/relationships/image" Target="../media/image40.jpeg"/><Relationship Id="rId4" Type="http://schemas.openxmlformats.org/officeDocument/2006/relationships/image" Target="../media/image7.png"/><Relationship Id="rId9" Type="http://schemas.openxmlformats.org/officeDocument/2006/relationships/image" Target="../media/image22.svg"/><Relationship Id="rId14" Type="http://schemas.openxmlformats.org/officeDocument/2006/relationships/image" Target="../media/image1.png"/><Relationship Id="rId22" Type="http://schemas.openxmlformats.org/officeDocument/2006/relationships/image" Target="../media/image31.jpeg"/><Relationship Id="rId27" Type="http://schemas.openxmlformats.org/officeDocument/2006/relationships/image" Target="../media/image36.jpeg"/><Relationship Id="rId30" Type="http://schemas.openxmlformats.org/officeDocument/2006/relationships/image" Target="../media/image39.jpeg"/><Relationship Id="rId35" Type="http://schemas.openxmlformats.org/officeDocument/2006/relationships/image" Target="../media/image44.jpeg"/><Relationship Id="rId8" Type="http://schemas.openxmlformats.org/officeDocument/2006/relationships/image" Target="../media/image21.png"/><Relationship Id="rId3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svg"/><Relationship Id="rId18" Type="http://schemas.openxmlformats.org/officeDocument/2006/relationships/image" Target="../media/image9.png"/><Relationship Id="rId26" Type="http://schemas.openxmlformats.org/officeDocument/2006/relationships/image" Target="../media/image55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52.svg"/><Relationship Id="rId12" Type="http://schemas.openxmlformats.org/officeDocument/2006/relationships/image" Target="../media/image16.png"/><Relationship Id="rId17" Type="http://schemas.openxmlformats.org/officeDocument/2006/relationships/image" Target="../media/image2.svg"/><Relationship Id="rId25" Type="http://schemas.openxmlformats.org/officeDocument/2006/relationships/image" Target="../media/image54.pn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2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50.svg"/><Relationship Id="rId15" Type="http://schemas.openxmlformats.org/officeDocument/2006/relationships/image" Target="../media/image12.svg"/><Relationship Id="rId23" Type="http://schemas.openxmlformats.org/officeDocument/2006/relationships/image" Target="../media/image6.svg"/><Relationship Id="rId28" Type="http://schemas.openxmlformats.org/officeDocument/2006/relationships/image" Target="../media/image57.png"/><Relationship Id="rId10" Type="http://schemas.openxmlformats.org/officeDocument/2006/relationships/image" Target="../media/image21.png"/><Relationship Id="rId19" Type="http://schemas.openxmlformats.org/officeDocument/2006/relationships/image" Target="../media/image10.svg"/><Relationship Id="rId31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28.svg"/><Relationship Id="rId14" Type="http://schemas.openxmlformats.org/officeDocument/2006/relationships/image" Target="../media/image11.png"/><Relationship Id="rId22" Type="http://schemas.openxmlformats.org/officeDocument/2006/relationships/image" Target="../media/image5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svg"/><Relationship Id="rId18" Type="http://schemas.openxmlformats.org/officeDocument/2006/relationships/image" Target="../media/image9.png"/><Relationship Id="rId26" Type="http://schemas.openxmlformats.org/officeDocument/2006/relationships/image" Target="../media/image64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52.svg"/><Relationship Id="rId12" Type="http://schemas.openxmlformats.org/officeDocument/2006/relationships/image" Target="../media/image16.png"/><Relationship Id="rId17" Type="http://schemas.openxmlformats.org/officeDocument/2006/relationships/image" Target="../media/image2.svg"/><Relationship Id="rId25" Type="http://schemas.openxmlformats.org/officeDocument/2006/relationships/image" Target="../media/image63.pn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2.svg"/><Relationship Id="rId24" Type="http://schemas.openxmlformats.org/officeDocument/2006/relationships/image" Target="../media/image62.png"/><Relationship Id="rId5" Type="http://schemas.openxmlformats.org/officeDocument/2006/relationships/image" Target="../media/image50.svg"/><Relationship Id="rId15" Type="http://schemas.openxmlformats.org/officeDocument/2006/relationships/image" Target="../media/image12.svg"/><Relationship Id="rId23" Type="http://schemas.openxmlformats.org/officeDocument/2006/relationships/image" Target="../media/image6.svg"/><Relationship Id="rId10" Type="http://schemas.openxmlformats.org/officeDocument/2006/relationships/image" Target="../media/image21.png"/><Relationship Id="rId19" Type="http://schemas.openxmlformats.org/officeDocument/2006/relationships/image" Target="../media/image10.svg"/><Relationship Id="rId4" Type="http://schemas.openxmlformats.org/officeDocument/2006/relationships/image" Target="../media/image49.png"/><Relationship Id="rId9" Type="http://schemas.openxmlformats.org/officeDocument/2006/relationships/image" Target="../media/image28.svg"/><Relationship Id="rId14" Type="http://schemas.openxmlformats.org/officeDocument/2006/relationships/image" Target="../media/image11.png"/><Relationship Id="rId2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5.png"/><Relationship Id="rId3" Type="http://schemas.openxmlformats.org/officeDocument/2006/relationships/image" Target="../media/image10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11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8.svg"/><Relationship Id="rId15" Type="http://schemas.openxmlformats.org/officeDocument/2006/relationships/image" Target="../media/image2.svg"/><Relationship Id="rId10" Type="http://schemas.openxmlformats.org/officeDocument/2006/relationships/image" Target="../media/image16.png"/><Relationship Id="rId19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22.svg"/><Relationship Id="rId14" Type="http://schemas.openxmlformats.org/officeDocument/2006/relationships/image" Target="../media/image1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5.png"/><Relationship Id="rId3" Type="http://schemas.openxmlformats.org/officeDocument/2006/relationships/image" Target="../media/image10.svg"/><Relationship Id="rId21" Type="http://schemas.openxmlformats.org/officeDocument/2006/relationships/image" Target="../media/image69.png"/><Relationship Id="rId7" Type="http://schemas.openxmlformats.org/officeDocument/2006/relationships/image" Target="../media/image28.svg"/><Relationship Id="rId12" Type="http://schemas.openxmlformats.org/officeDocument/2006/relationships/image" Target="../media/image11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8.svg"/><Relationship Id="rId15" Type="http://schemas.openxmlformats.org/officeDocument/2006/relationships/image" Target="../media/image2.svg"/><Relationship Id="rId10" Type="http://schemas.openxmlformats.org/officeDocument/2006/relationships/image" Target="../media/image16.png"/><Relationship Id="rId19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22.svg"/><Relationship Id="rId14" Type="http://schemas.openxmlformats.org/officeDocument/2006/relationships/image" Target="../media/image1.png"/><Relationship Id="rId22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71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24" Type="http://schemas.openxmlformats.org/officeDocument/2006/relationships/image" Target="../media/image74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23" Type="http://schemas.openxmlformats.org/officeDocument/2006/relationships/image" Target="../media/image73.pn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12.svg"/><Relationship Id="rId22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75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23" Type="http://schemas.openxmlformats.org/officeDocument/2006/relationships/image" Target="../media/image77.pn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12.svg"/><Relationship Id="rId22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78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3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24" Type="http://schemas.openxmlformats.org/officeDocument/2006/relationships/image" Target="../media/image81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23" Type="http://schemas.openxmlformats.org/officeDocument/2006/relationships/image" Target="../media/image80.pn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12.svg"/><Relationship Id="rId22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9.png"/><Relationship Id="rId21" Type="http://schemas.openxmlformats.org/officeDocument/2006/relationships/image" Target="../media/image83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23" Type="http://schemas.openxmlformats.org/officeDocument/2006/relationships/image" Target="../media/image85.pn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12.svg"/><Relationship Id="rId22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18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28.svg"/><Relationship Id="rId12" Type="http://schemas.openxmlformats.org/officeDocument/2006/relationships/image" Target="../media/image11.pn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52.svg"/><Relationship Id="rId15" Type="http://schemas.openxmlformats.org/officeDocument/2006/relationships/image" Target="../media/image2.sv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4" Type="http://schemas.openxmlformats.org/officeDocument/2006/relationships/image" Target="../media/image51.png"/><Relationship Id="rId9" Type="http://schemas.openxmlformats.org/officeDocument/2006/relationships/image" Target="../media/image22.svg"/><Relationship Id="rId1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1.png"/><Relationship Id="rId26" Type="http://schemas.openxmlformats.org/officeDocument/2006/relationships/image" Target="../media/image88.png"/><Relationship Id="rId3" Type="http://schemas.openxmlformats.org/officeDocument/2006/relationships/image" Target="../media/image8.svg"/><Relationship Id="rId21" Type="http://schemas.openxmlformats.org/officeDocument/2006/relationships/image" Target="../media/image10.svg"/><Relationship Id="rId34" Type="http://schemas.openxmlformats.org/officeDocument/2006/relationships/hyperlink" Target="https://paperswithcode.com/datasets" TargetMode="External"/><Relationship Id="rId7" Type="http://schemas.openxmlformats.org/officeDocument/2006/relationships/image" Target="../media/image50.svg"/><Relationship Id="rId12" Type="http://schemas.openxmlformats.org/officeDocument/2006/relationships/image" Target="../media/image21.png"/><Relationship Id="rId17" Type="http://schemas.openxmlformats.org/officeDocument/2006/relationships/image" Target="../media/image12.svg"/><Relationship Id="rId25" Type="http://schemas.openxmlformats.org/officeDocument/2006/relationships/image" Target="../media/image6.svg"/><Relationship Id="rId33" Type="http://schemas.openxmlformats.org/officeDocument/2006/relationships/hyperlink" Target="https://www.gameple.co.kr/news/articleView.html?idxno=207431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9.png"/><Relationship Id="rId29" Type="http://schemas.openxmlformats.org/officeDocument/2006/relationships/hyperlink" Target="https://www.blender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28.svg"/><Relationship Id="rId24" Type="http://schemas.openxmlformats.org/officeDocument/2006/relationships/image" Target="../media/image5.png"/><Relationship Id="rId32" Type="http://schemas.openxmlformats.org/officeDocument/2006/relationships/hyperlink" Target="https://www.dt.co.kr/contents.html?article_no=2023032702109923039001&amp;ref=naver" TargetMode="External"/><Relationship Id="rId5" Type="http://schemas.openxmlformats.org/officeDocument/2006/relationships/image" Target="../media/image87.svg"/><Relationship Id="rId15" Type="http://schemas.openxmlformats.org/officeDocument/2006/relationships/image" Target="../media/image17.svg"/><Relationship Id="rId23" Type="http://schemas.openxmlformats.org/officeDocument/2006/relationships/image" Target="../media/image4.svg"/><Relationship Id="rId28" Type="http://schemas.openxmlformats.org/officeDocument/2006/relationships/hyperlink" Target="https://www.statista.com/outlook/amo/metaverse/worldwide#market-size" TargetMode="External"/><Relationship Id="rId36" Type="http://schemas.openxmlformats.org/officeDocument/2006/relationships/hyperlink" Target="https://blog.testworks.co.kr/multiple-challenges-and-future-in-nerf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2.svg"/><Relationship Id="rId31" Type="http://schemas.openxmlformats.org/officeDocument/2006/relationships/hyperlink" Target="http://industryjournal.co.kr/news/224451" TargetMode="External"/><Relationship Id="rId4" Type="http://schemas.openxmlformats.org/officeDocument/2006/relationships/image" Target="../media/image86.png"/><Relationship Id="rId9" Type="http://schemas.openxmlformats.org/officeDocument/2006/relationships/image" Target="../media/image52.svg"/><Relationship Id="rId14" Type="http://schemas.openxmlformats.org/officeDocument/2006/relationships/image" Target="../media/image16.png"/><Relationship Id="rId22" Type="http://schemas.openxmlformats.org/officeDocument/2006/relationships/image" Target="../media/image3.png"/><Relationship Id="rId27" Type="http://schemas.openxmlformats.org/officeDocument/2006/relationships/image" Target="../media/image89.svg"/><Relationship Id="rId30" Type="http://schemas.openxmlformats.org/officeDocument/2006/relationships/hyperlink" Target="https://now.k2base.re.kr/portal/issue/ovseaIssued/view.do?poliIsueId=ISUE_000000000001007&amp;menuNo=200046" TargetMode="External"/><Relationship Id="rId35" Type="http://schemas.openxmlformats.org/officeDocument/2006/relationships/hyperlink" Target="https://blog.testworks.co.kr/what-does-nerf-mean-in-ai/" TargetMode="External"/><Relationship Id="rId8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10" Type="http://schemas.openxmlformats.org/officeDocument/2006/relationships/image" Target="../media/image22.svg"/><Relationship Id="rId19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21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90.png"/><Relationship Id="rId3" Type="http://schemas.openxmlformats.org/officeDocument/2006/relationships/image" Target="../media/image22.svg"/><Relationship Id="rId21" Type="http://schemas.openxmlformats.org/officeDocument/2006/relationships/image" Target="../media/image93.png"/><Relationship Id="rId7" Type="http://schemas.openxmlformats.org/officeDocument/2006/relationships/image" Target="../media/image12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21.png"/><Relationship Id="rId16" Type="http://schemas.openxmlformats.org/officeDocument/2006/relationships/image" Target="../media/image5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10.svg"/><Relationship Id="rId23" Type="http://schemas.openxmlformats.org/officeDocument/2006/relationships/image" Target="../media/image23.png"/><Relationship Id="rId10" Type="http://schemas.openxmlformats.org/officeDocument/2006/relationships/image" Target="../media/image1.png"/><Relationship Id="rId19" Type="http://schemas.openxmlformats.org/officeDocument/2006/relationships/image" Target="../media/image91.png"/><Relationship Id="rId4" Type="http://schemas.openxmlformats.org/officeDocument/2006/relationships/image" Target="../media/image16.png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sv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7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9.png"/><Relationship Id="rId2" Type="http://schemas.openxmlformats.org/officeDocument/2006/relationships/image" Target="../media/image1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7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6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24.pn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2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22.svg"/><Relationship Id="rId7" Type="http://schemas.openxmlformats.org/officeDocument/2006/relationships/image" Target="../media/image12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2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22.sv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420761" cy="9377408"/>
            </a:xfrm>
            <a:custGeom>
              <a:avLst/>
              <a:gdLst/>
              <a:ahLst/>
              <a:cxnLst/>
              <a:rect l="l" t="t" r="r" b="b"/>
              <a:pathLst>
                <a:path w="18420761" h="9377408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9175" y="7986088"/>
            <a:ext cx="15749651" cy="1529942"/>
            <a:chOff x="0" y="0"/>
            <a:chExt cx="780066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0667" cy="406400"/>
            </a:xfrm>
            <a:custGeom>
              <a:avLst/>
              <a:gdLst/>
              <a:ahLst/>
              <a:cxnLst/>
              <a:rect l="l" t="t" r="r" b="b"/>
              <a:pathLst>
                <a:path w="7800667" h="406400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800667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501923"/>
            <a:ext cx="162306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9"/>
              </a:lnSpc>
            </a:pPr>
            <a:r>
              <a:rPr lang="en-US" sz="13016" dirty="0">
                <a:solidFill>
                  <a:srgbClr val="000000"/>
                </a:solidFill>
                <a:latin typeface="Open Sauce Heavy"/>
              </a:rPr>
              <a:t>Chat3D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40184" y="265439"/>
            <a:ext cx="604587" cy="6045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259017" y="453433"/>
            <a:ext cx="304376" cy="294415"/>
          </a:xfrm>
          <a:custGeom>
            <a:avLst/>
            <a:gdLst/>
            <a:ahLst/>
            <a:cxnLst/>
            <a:rect l="l" t="t" r="r" b="b"/>
            <a:pathLst>
              <a:path w="304376" h="294415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4845319" y="453433"/>
            <a:ext cx="294415" cy="294415"/>
          </a:xfrm>
          <a:custGeom>
            <a:avLst/>
            <a:gdLst/>
            <a:ahLst/>
            <a:cxnLst/>
            <a:rect l="l" t="t" r="r" b="b"/>
            <a:pathLst>
              <a:path w="294415" h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10"/>
          <p:cNvSpPr txBox="1"/>
          <p:nvPr/>
        </p:nvSpPr>
        <p:spPr>
          <a:xfrm>
            <a:off x="1028700" y="5464770"/>
            <a:ext cx="16230600" cy="159479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15619"/>
              </a:lnSpc>
            </a:pPr>
            <a:r>
              <a:rPr lang="en-US" sz="3200" dirty="0">
                <a:solidFill>
                  <a:srgbClr val="000000"/>
                </a:solidFill>
                <a:latin typeface="Open Sauce Heavy"/>
              </a:rPr>
              <a:t>:Interactive 3D Reconstruction With the Assistance </a:t>
            </a:r>
            <a:r>
              <a:rPr lang="en-US" sz="3200">
                <a:solidFill>
                  <a:srgbClr val="000000"/>
                </a:solidFill>
                <a:latin typeface="Open Sauce Heavy"/>
              </a:rPr>
              <a:t>of Large </a:t>
            </a:r>
            <a:r>
              <a:rPr lang="en-US" sz="3200" dirty="0">
                <a:solidFill>
                  <a:srgbClr val="000000"/>
                </a:solidFill>
                <a:latin typeface="Open Sauce Heavy"/>
              </a:rPr>
              <a:t>Language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48494E"/>
                </a:solidFill>
                <a:latin typeface="Open Sauce"/>
              </a:rPr>
              <a:t>Ginyard</a:t>
            </a:r>
            <a:r>
              <a:rPr lang="en-US" sz="2499" dirty="0">
                <a:solidFill>
                  <a:srgbClr val="48494E"/>
                </a:solidFill>
                <a:latin typeface="Open Sauce"/>
              </a:rPr>
              <a:t> International Co.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09938" y="8009002"/>
            <a:ext cx="1206812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Open Sauce" panose="020B0600000101010101" charset="0"/>
                <a:ea typeface="G마켓 산스 TTF Medium" panose="02000000000000000000" pitchFamily="2" charset="-127"/>
              </a:rPr>
              <a:t>모바일</a:t>
            </a:r>
            <a:r>
              <a:rPr lang="en-US" altLang="ko-KR" sz="4000" dirty="0">
                <a:solidFill>
                  <a:srgbClr val="000000"/>
                </a:solidFill>
                <a:latin typeface="Open Sauce" panose="020B0600000101010101" charset="0"/>
                <a:ea typeface="G마켓 산스 TTF Medium" panose="02000000000000000000" pitchFamily="2" charset="-127"/>
              </a:rPr>
              <a:t>SW</a:t>
            </a:r>
            <a:r>
              <a:rPr lang="ko-KR" altLang="en-US" sz="4000" dirty="0">
                <a:solidFill>
                  <a:srgbClr val="000000"/>
                </a:solidFill>
                <a:latin typeface="Open Sauce" panose="020B0600000101010101" charset="0"/>
                <a:ea typeface="G마켓 산스 TTF Medium" panose="02000000000000000000" pitchFamily="2" charset="-127"/>
              </a:rPr>
              <a:t>프로젝트</a:t>
            </a:r>
            <a:endParaRPr lang="en-US" sz="4000" dirty="0">
              <a:solidFill>
                <a:srgbClr val="000000"/>
              </a:solidFill>
              <a:latin typeface="Open Sauce" panose="020B0600000101010101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09649" y="405808"/>
            <a:ext cx="27493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Title Page</a:t>
            </a:r>
          </a:p>
        </p:txBody>
      </p:sp>
      <p:sp>
        <p:nvSpPr>
          <p:cNvPr id="27" name="TextBox 24"/>
          <p:cNvSpPr txBox="1"/>
          <p:nvPr/>
        </p:nvSpPr>
        <p:spPr>
          <a:xfrm>
            <a:off x="3109938" y="8724900"/>
            <a:ext cx="1206812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Open Sauce" panose="020B0600000101010101" charset="0"/>
                <a:ea typeface="G마켓 산스 TTF Medium" panose="02000000000000000000" pitchFamily="2" charset="-127"/>
              </a:rPr>
              <a:t>김경영</a:t>
            </a:r>
            <a:endParaRPr lang="en-US" sz="4000" dirty="0">
              <a:solidFill>
                <a:srgbClr val="000000"/>
              </a:solidFill>
              <a:latin typeface="Open Sauce" panose="020B0600000101010101" charset="0"/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8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141097" y="2324100"/>
            <a:ext cx="7373159" cy="2199442"/>
            <a:chOff x="9141097" y="2430164"/>
            <a:chExt cx="7373159" cy="2199442"/>
          </a:xfrm>
        </p:grpSpPr>
        <p:sp>
          <p:nvSpPr>
            <p:cNvPr id="28" name="TextBox 28"/>
            <p:cNvSpPr txBox="1"/>
            <p:nvPr/>
          </p:nvSpPr>
          <p:spPr>
            <a:xfrm>
              <a:off x="9141097" y="3321556"/>
              <a:ext cx="7373159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380"/>
                </a:lnSpc>
                <a:buFontTx/>
                <a:buChar char="-"/>
              </a:pP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Refiner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</a:t>
              </a: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upscale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통해 이미지의 해상도를 높임으로써 최종적으로 </a:t>
              </a: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3D 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오브젝트의 완성도 향상을 기대</a:t>
              </a:r>
              <a:endPara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141097" y="2430164"/>
              <a:ext cx="737315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Stable </a:t>
              </a:r>
              <a:r>
                <a:rPr lang="en-US" altLang="ko-KR" sz="3600" dirty="0" err="1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DiffusionXL</a:t>
              </a:r>
              <a:r>
                <a:rPr lang="en-US" altLang="ko-KR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[13] </a:t>
              </a:r>
              <a:r>
                <a:rPr lang="ko-KR" alt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채택</a:t>
              </a:r>
              <a:endParaRPr lang="en-US" altLang="ko-KR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141097" y="4762500"/>
            <a:ext cx="7928722" cy="1763426"/>
            <a:chOff x="9141097" y="4668560"/>
            <a:chExt cx="7928722" cy="1763426"/>
          </a:xfrm>
        </p:grpSpPr>
        <p:sp>
          <p:nvSpPr>
            <p:cNvPr id="30" name="TextBox 30"/>
            <p:cNvSpPr txBox="1"/>
            <p:nvPr/>
          </p:nvSpPr>
          <p:spPr>
            <a:xfrm>
              <a:off x="9141097" y="5559952"/>
              <a:ext cx="7928722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380"/>
                </a:lnSpc>
                <a:buFontTx/>
                <a:buChar char="-"/>
              </a:pP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배경 없는 </a:t>
              </a: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stand alone 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이미지를 생성함으로써 </a:t>
              </a: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3D 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오브젝트의 품질 향상</a:t>
              </a:r>
              <a:endPara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141097" y="4668560"/>
              <a:ext cx="737315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3D </a:t>
              </a:r>
              <a:r>
                <a:rPr lang="ko-KR" alt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생성을 위한 데이터 셋</a:t>
              </a:r>
              <a:endParaRPr lang="en-US" altLang="ko-KR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685272" y="2249445"/>
            <a:ext cx="4811780" cy="1363305"/>
            <a:chOff x="905933" y="4208680"/>
            <a:chExt cx="4811780" cy="1363305"/>
          </a:xfrm>
        </p:grpSpPr>
        <p:grpSp>
          <p:nvGrpSpPr>
            <p:cNvPr id="84" name="Group 27"/>
            <p:cNvGrpSpPr/>
            <p:nvPr/>
          </p:nvGrpSpPr>
          <p:grpSpPr>
            <a:xfrm>
              <a:off x="905933" y="4579070"/>
              <a:ext cx="4811780" cy="992915"/>
              <a:chOff x="17780" y="22860"/>
              <a:chExt cx="1747897" cy="360680"/>
            </a:xfrm>
          </p:grpSpPr>
          <p:sp>
            <p:nvSpPr>
              <p:cNvPr id="85" name="Freeform 28"/>
              <p:cNvSpPr/>
              <p:nvPr/>
            </p:nvSpPr>
            <p:spPr>
              <a:xfrm>
                <a:off x="17780" y="22860"/>
                <a:ext cx="17478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747897" h="360680">
                    <a:moveTo>
                      <a:pt x="1747897" y="180340"/>
                    </a:moveTo>
                    <a:cubicBezTo>
                      <a:pt x="1747897" y="81280"/>
                      <a:pt x="1667887" y="0"/>
                      <a:pt x="15675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67557" y="360680"/>
                    </a:lnTo>
                    <a:cubicBezTo>
                      <a:pt x="1666617" y="360680"/>
                      <a:pt x="1747897" y="279400"/>
                      <a:pt x="1747897" y="180340"/>
                    </a:cubicBezTo>
                    <a:close/>
                  </a:path>
                </a:pathLst>
              </a:custGeom>
              <a:solidFill>
                <a:srgbClr val="C4C5C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6" name="Freeform 33"/>
            <p:cNvSpPr/>
            <p:nvPr/>
          </p:nvSpPr>
          <p:spPr>
            <a:xfrm>
              <a:off x="1071709" y="4208680"/>
              <a:ext cx="319354" cy="823033"/>
            </a:xfrm>
            <a:custGeom>
              <a:avLst/>
              <a:gdLst/>
              <a:ahLst/>
              <a:cxnLst/>
              <a:rect l="l" t="t" r="r" b="b"/>
              <a:pathLst>
                <a:path w="319354" h="823033">
                  <a:moveTo>
                    <a:pt x="0" y="0"/>
                  </a:moveTo>
                  <a:lnTo>
                    <a:pt x="319354" y="0"/>
                  </a:lnTo>
                  <a:lnTo>
                    <a:pt x="319354" y="823033"/>
                  </a:lnTo>
                  <a:lnTo>
                    <a:pt x="0" y="82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4B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40"/>
            <p:cNvSpPr txBox="1"/>
            <p:nvPr/>
          </p:nvSpPr>
          <p:spPr>
            <a:xfrm>
              <a:off x="1391062" y="4820096"/>
              <a:ext cx="3965957" cy="459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Open Sauce Heavy"/>
                </a:rPr>
                <a:t>Text To Image</a:t>
              </a:r>
            </a:p>
          </p:txBody>
        </p:sp>
      </p:grpSp>
      <p:pic>
        <p:nvPicPr>
          <p:cNvPr id="92" name="shape104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7582" y="4259815"/>
            <a:ext cx="6814771" cy="3900933"/>
          </a:xfrm>
          <a:prstGeom prst="rect">
            <a:avLst/>
          </a:prstGeom>
        </p:spPr>
      </p:pic>
      <p:sp>
        <p:nvSpPr>
          <p:cNvPr id="93" name="TextBox 34"/>
          <p:cNvSpPr txBox="1"/>
          <p:nvPr/>
        </p:nvSpPr>
        <p:spPr>
          <a:xfrm>
            <a:off x="2162656" y="8226972"/>
            <a:ext cx="44046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Text to Image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아키텍처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4" name="shape104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0683" y="6814589"/>
            <a:ext cx="5241473" cy="3229658"/>
          </a:xfrm>
          <a:prstGeom prst="rect">
            <a:avLst/>
          </a:prstGeom>
        </p:spPr>
      </p:pic>
      <p:sp>
        <p:nvSpPr>
          <p:cNvPr id="95" name="TextBox 34"/>
          <p:cNvSpPr txBox="1"/>
          <p:nvPr/>
        </p:nvSpPr>
        <p:spPr>
          <a:xfrm>
            <a:off x="14197681" y="6969842"/>
            <a:ext cx="44046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 Bonn Data Set [14]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8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141097" y="3959254"/>
            <a:ext cx="7373159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380"/>
              </a:lnSpc>
              <a:buFontTx/>
              <a:buChar char="-"/>
            </a:pP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장점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: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비교적 간단한 구조로 학습 속도 빠름 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[15]</a:t>
            </a:r>
          </a:p>
          <a:p>
            <a:pPr marL="457200" indent="-457200">
              <a:lnSpc>
                <a:spcPts val="3380"/>
              </a:lnSpc>
              <a:buFontTx/>
              <a:buChar char="-"/>
            </a:pP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단점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: </a:t>
            </a:r>
            <a:r>
              <a:rPr lang="ko-KR" altLang="en-US" sz="2600" dirty="0" err="1">
                <a:solidFill>
                  <a:srgbClr val="000000"/>
                </a:solidFill>
                <a:latin typeface="Open Sauce"/>
              </a:rPr>
              <a:t>실사용을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 위해 결과물 후처리 필요 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[16]</a:t>
            </a:r>
            <a:endParaRPr lang="en-US" sz="26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41097" y="3067862"/>
            <a:ext cx="7373159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Reconstruction(</a:t>
            </a:r>
            <a:r>
              <a:rPr lang="ko-KR" alt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재구성</a:t>
            </a:r>
            <a:r>
              <a:rPr lang="en-US" altLang="ko-KR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sz="3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1097" y="6197650"/>
            <a:ext cx="896455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80"/>
              </a:lnSpc>
              <a:buFontTx/>
              <a:buChar char="-"/>
            </a:pPr>
            <a:r>
              <a:rPr lang="en-US" sz="2600" dirty="0" err="1">
                <a:solidFill>
                  <a:srgbClr val="000000"/>
                </a:solidFill>
                <a:latin typeface="Open Sauce"/>
              </a:rPr>
              <a:t>RealFusion</a:t>
            </a:r>
            <a:r>
              <a:rPr lang="en-US" sz="2600" dirty="0">
                <a:solidFill>
                  <a:srgbClr val="000000"/>
                </a:solidFill>
                <a:latin typeface="Open Sauce"/>
              </a:rPr>
              <a:t> [17]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에서 단일 이미지로 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3D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재구성하는 연구 진행</a:t>
            </a:r>
            <a:endParaRPr lang="en-US" altLang="ko-KR" sz="2600" dirty="0">
              <a:solidFill>
                <a:srgbClr val="000000"/>
              </a:solidFill>
              <a:latin typeface="Open Sauce"/>
            </a:endParaRPr>
          </a:p>
          <a:p>
            <a:pPr marL="457200" indent="-457200">
              <a:lnSpc>
                <a:spcPts val="3380"/>
              </a:lnSpc>
              <a:buFontTx/>
              <a:buChar char="-"/>
            </a:pP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메모리 효율적인 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Instant-NGP [18]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를 재구성 모델로 채택</a:t>
            </a:r>
            <a:endParaRPr lang="en-US" sz="26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41097" y="5306258"/>
            <a:ext cx="864547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Single Image 3D Reconstruction</a:t>
            </a:r>
          </a:p>
        </p:txBody>
      </p:sp>
      <p:sp>
        <p:nvSpPr>
          <p:cNvPr id="79" name="TextBox 34"/>
          <p:cNvSpPr txBox="1"/>
          <p:nvPr/>
        </p:nvSpPr>
        <p:spPr>
          <a:xfrm>
            <a:off x="1203449" y="8470802"/>
            <a:ext cx="44046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9. Image to 3D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아키텍처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685272" y="2249445"/>
            <a:ext cx="4811780" cy="1363305"/>
            <a:chOff x="905933" y="4208680"/>
            <a:chExt cx="4811780" cy="1363305"/>
          </a:xfrm>
        </p:grpSpPr>
        <p:grpSp>
          <p:nvGrpSpPr>
            <p:cNvPr id="84" name="Group 27"/>
            <p:cNvGrpSpPr/>
            <p:nvPr/>
          </p:nvGrpSpPr>
          <p:grpSpPr>
            <a:xfrm>
              <a:off x="905933" y="4579070"/>
              <a:ext cx="4811780" cy="992915"/>
              <a:chOff x="17780" y="22860"/>
              <a:chExt cx="1747897" cy="360680"/>
            </a:xfrm>
          </p:grpSpPr>
          <p:sp>
            <p:nvSpPr>
              <p:cNvPr id="85" name="Freeform 28"/>
              <p:cNvSpPr/>
              <p:nvPr/>
            </p:nvSpPr>
            <p:spPr>
              <a:xfrm>
                <a:off x="17780" y="22860"/>
                <a:ext cx="17478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747897" h="360680">
                    <a:moveTo>
                      <a:pt x="1747897" y="180340"/>
                    </a:moveTo>
                    <a:cubicBezTo>
                      <a:pt x="1747897" y="81280"/>
                      <a:pt x="1667887" y="0"/>
                      <a:pt x="15675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67557" y="360680"/>
                    </a:lnTo>
                    <a:cubicBezTo>
                      <a:pt x="1666617" y="360680"/>
                      <a:pt x="1747897" y="279400"/>
                      <a:pt x="1747897" y="180340"/>
                    </a:cubicBezTo>
                    <a:close/>
                  </a:path>
                </a:pathLst>
              </a:custGeom>
              <a:solidFill>
                <a:srgbClr val="C4C5C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6" name="Freeform 33"/>
            <p:cNvSpPr/>
            <p:nvPr/>
          </p:nvSpPr>
          <p:spPr>
            <a:xfrm>
              <a:off x="1071709" y="4208680"/>
              <a:ext cx="319354" cy="823033"/>
            </a:xfrm>
            <a:custGeom>
              <a:avLst/>
              <a:gdLst/>
              <a:ahLst/>
              <a:cxnLst/>
              <a:rect l="l" t="t" r="r" b="b"/>
              <a:pathLst>
                <a:path w="319354" h="823033">
                  <a:moveTo>
                    <a:pt x="0" y="0"/>
                  </a:moveTo>
                  <a:lnTo>
                    <a:pt x="319354" y="0"/>
                  </a:lnTo>
                  <a:lnTo>
                    <a:pt x="319354" y="823033"/>
                  </a:lnTo>
                  <a:lnTo>
                    <a:pt x="0" y="82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4B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40"/>
            <p:cNvSpPr txBox="1"/>
            <p:nvPr/>
          </p:nvSpPr>
          <p:spPr>
            <a:xfrm>
              <a:off x="1391062" y="4820096"/>
              <a:ext cx="3965957" cy="459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altLang="ko-KR" sz="3000" dirty="0">
                  <a:solidFill>
                    <a:srgbClr val="000000"/>
                  </a:solidFill>
                  <a:latin typeface="Open Sauce Heavy"/>
                </a:rPr>
                <a:t>Image to 3D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2272195" y="3908212"/>
            <a:ext cx="2184689" cy="4540254"/>
          </a:xfrm>
          <a:prstGeom prst="rect">
            <a:avLst/>
          </a:prstGeom>
          <a:ln>
            <a:solidFill>
              <a:srgbClr val="1E583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72195" y="3905227"/>
            <a:ext cx="1452649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Third Layer</a:t>
            </a:r>
          </a:p>
          <a:p>
            <a:pPr algn="ctr"/>
            <a:r>
              <a:rPr lang="en-US" altLang="ko-KR" sz="1050" dirty="0"/>
              <a:t>(3D Recon)</a:t>
            </a:r>
            <a:endParaRPr lang="ko-KR" altLang="en-US" sz="105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0BF330-E661-478B-670C-03389CACFB83}"/>
              </a:ext>
            </a:extLst>
          </p:cNvPr>
          <p:cNvSpPr/>
          <p:nvPr/>
        </p:nvSpPr>
        <p:spPr>
          <a:xfrm>
            <a:off x="2389682" y="6324735"/>
            <a:ext cx="1946993" cy="1302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6A3253-3127-2DD6-F90A-0D3932C339C5}"/>
              </a:ext>
            </a:extLst>
          </p:cNvPr>
          <p:cNvSpPr/>
          <p:nvPr/>
        </p:nvSpPr>
        <p:spPr>
          <a:xfrm>
            <a:off x="2805321" y="7094297"/>
            <a:ext cx="1105593" cy="4219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Hash Encoding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9DC117-DE71-A03F-1B52-95A61D0183A8}"/>
              </a:ext>
            </a:extLst>
          </p:cNvPr>
          <p:cNvSpPr/>
          <p:nvPr/>
        </p:nvSpPr>
        <p:spPr>
          <a:xfrm>
            <a:off x="2799352" y="6539957"/>
            <a:ext cx="1105593" cy="421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Half-level Nerf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30B6B9-9CCC-226E-1497-B3884BE8962C}"/>
              </a:ext>
            </a:extLst>
          </p:cNvPr>
          <p:cNvSpPr/>
          <p:nvPr/>
        </p:nvSpPr>
        <p:spPr>
          <a:xfrm>
            <a:off x="2389682" y="4801702"/>
            <a:ext cx="1946993" cy="13562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0BACEA3-F866-2EB8-BF80-E98E9FFD7089}"/>
              </a:ext>
            </a:extLst>
          </p:cNvPr>
          <p:cNvCxnSpPr>
            <a:cxnSpLocks/>
          </p:cNvCxnSpPr>
          <p:nvPr/>
        </p:nvCxnSpPr>
        <p:spPr>
          <a:xfrm rot="10800000">
            <a:off x="3361481" y="6966054"/>
            <a:ext cx="982" cy="1238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FCCC356-9CE0-A7BC-9FC1-037AA6252602}"/>
              </a:ext>
            </a:extLst>
          </p:cNvPr>
          <p:cNvCxnSpPr>
            <a:cxnSpLocks/>
            <a:stCxn id="59" idx="0"/>
            <a:endCxn id="68" idx="2"/>
          </p:cNvCxnSpPr>
          <p:nvPr/>
        </p:nvCxnSpPr>
        <p:spPr>
          <a:xfrm flipV="1">
            <a:off x="3352149" y="6098987"/>
            <a:ext cx="2280" cy="440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B7E19B8-8803-8001-392A-7C53BB080EA6}"/>
              </a:ext>
            </a:extLst>
          </p:cNvPr>
          <p:cNvCxnSpPr>
            <a:cxnSpLocks/>
          </p:cNvCxnSpPr>
          <p:nvPr/>
        </p:nvCxnSpPr>
        <p:spPr>
          <a:xfrm rot="10800000">
            <a:off x="3361665" y="5527470"/>
            <a:ext cx="982" cy="1238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2593FF3-FC7D-D5A5-29F0-274A6967085C}"/>
              </a:ext>
            </a:extLst>
          </p:cNvPr>
          <p:cNvCxnSpPr>
            <a:cxnSpLocks/>
            <a:stCxn id="65" idx="0"/>
            <a:endCxn id="103" idx="2"/>
          </p:cNvCxnSpPr>
          <p:nvPr/>
        </p:nvCxnSpPr>
        <p:spPr>
          <a:xfrm flipH="1" flipV="1">
            <a:off x="3352149" y="4754609"/>
            <a:ext cx="2985" cy="335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EDD66A6-B5D2-4618-F03E-D869374EC5C1}"/>
              </a:ext>
            </a:extLst>
          </p:cNvPr>
          <p:cNvSpPr/>
          <p:nvPr/>
        </p:nvSpPr>
        <p:spPr>
          <a:xfrm>
            <a:off x="2802337" y="5089636"/>
            <a:ext cx="1105593" cy="44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Full-level NeRF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ADB23A3-6150-6F07-85C4-A98D704F7DB9}"/>
              </a:ext>
            </a:extLst>
          </p:cNvPr>
          <p:cNvCxnSpPr>
            <a:cxnSpLocks/>
            <a:stCxn id="67" idx="0"/>
            <a:endCxn id="58" idx="2"/>
          </p:cNvCxnSpPr>
          <p:nvPr/>
        </p:nvCxnSpPr>
        <p:spPr>
          <a:xfrm flipV="1">
            <a:off x="3358118" y="7516254"/>
            <a:ext cx="0" cy="254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D79449-5602-E50C-AEEE-C0A736311E5B}"/>
              </a:ext>
            </a:extLst>
          </p:cNvPr>
          <p:cNvSpPr/>
          <p:nvPr/>
        </p:nvSpPr>
        <p:spPr>
          <a:xfrm>
            <a:off x="2805321" y="7770341"/>
            <a:ext cx="1105593" cy="44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Create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Multi-view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64CC2B-29DC-3BEB-1CC0-143EA3855BEE}"/>
              </a:ext>
            </a:extLst>
          </p:cNvPr>
          <p:cNvSpPr/>
          <p:nvPr/>
        </p:nvSpPr>
        <p:spPr>
          <a:xfrm>
            <a:off x="2801632" y="5654256"/>
            <a:ext cx="1105593" cy="4447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Hash Encoding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F34228-CBB6-251B-8297-6A25D6A1CA0F}"/>
              </a:ext>
            </a:extLst>
          </p:cNvPr>
          <p:cNvSpPr txBox="1"/>
          <p:nvPr/>
        </p:nvSpPr>
        <p:spPr>
          <a:xfrm>
            <a:off x="2362855" y="4728746"/>
            <a:ext cx="174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1E583B"/>
                </a:solidFill>
              </a:rPr>
              <a:t>Fine Stage</a:t>
            </a:r>
            <a:endParaRPr lang="ko-KR" altLang="en-US" sz="1600" dirty="0">
              <a:solidFill>
                <a:srgbClr val="1E583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6B0AD2-6E22-8F46-4E7E-95D9264AD9AB}"/>
              </a:ext>
            </a:extLst>
          </p:cNvPr>
          <p:cNvSpPr txBox="1"/>
          <p:nvPr/>
        </p:nvSpPr>
        <p:spPr>
          <a:xfrm>
            <a:off x="2324033" y="6262612"/>
            <a:ext cx="174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1E583B"/>
                </a:solidFill>
              </a:rPr>
              <a:t>Coarse</a:t>
            </a:r>
            <a:r>
              <a:rPr lang="ko-KR" altLang="en-US" sz="1600" dirty="0">
                <a:solidFill>
                  <a:srgbClr val="1E583B"/>
                </a:solidFill>
              </a:rPr>
              <a:t> </a:t>
            </a:r>
            <a:r>
              <a:rPr lang="en-US" altLang="ko-KR" sz="1600" dirty="0">
                <a:solidFill>
                  <a:srgbClr val="1E583B"/>
                </a:solidFill>
              </a:rPr>
              <a:t>Stage</a:t>
            </a:r>
            <a:endParaRPr lang="ko-KR" altLang="en-US" sz="1600" dirty="0">
              <a:solidFill>
                <a:srgbClr val="1E583B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428D2FC-8492-5DD6-33FD-517424D4E894}"/>
              </a:ext>
            </a:extLst>
          </p:cNvPr>
          <p:cNvSpPr/>
          <p:nvPr/>
        </p:nvSpPr>
        <p:spPr>
          <a:xfrm>
            <a:off x="2799352" y="4362133"/>
            <a:ext cx="1105593" cy="392476"/>
          </a:xfrm>
          <a:prstGeom prst="rect">
            <a:avLst/>
          </a:prstGeom>
          <a:solidFill>
            <a:srgbClr val="74AA9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3D Object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1"/>
          <a:stretch/>
        </p:blipFill>
        <p:spPr>
          <a:xfrm>
            <a:off x="7502339" y="2042589"/>
            <a:ext cx="9439687" cy="7696679"/>
          </a:xfrm>
          <a:prstGeom prst="rect">
            <a:avLst/>
          </a:prstGeom>
        </p:spPr>
      </p:pic>
      <p:sp>
        <p:nvSpPr>
          <p:cNvPr id="40" name="TextBox 34"/>
          <p:cNvSpPr txBox="1"/>
          <p:nvPr/>
        </p:nvSpPr>
        <p:spPr>
          <a:xfrm>
            <a:off x="10415487" y="9705183"/>
            <a:ext cx="44046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9. Sample Result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6054" y="3491867"/>
            <a:ext cx="6769104" cy="6758698"/>
          </a:xfrm>
          <a:prstGeom prst="rect">
            <a:avLst/>
          </a:prstGeom>
        </p:spPr>
      </p:pic>
      <p:pic>
        <p:nvPicPr>
          <p:cNvPr id="1042" name="그림 1979339999" descr="가구, 의자, 팔걸이이(가) 표시된 사진&#10;&#10;자동 생성된 설명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583647728" descr="가구, 의자, 바닥, 실내이(가) 표시된 사진&#10;&#10;자동 생성된 설명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그림 115810261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636690777" descr="가구, 소파, 푸톤 패드, 스튜디오 소파이(가) 표시된 사진&#10;&#10;자동 생성된 설명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그림 2126905003" descr="가구, 소파, 스튜디오 소파, 푸톤 패드이(가) 표시된 사진&#10;&#10;자동 생성된 설명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85706524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그림 120884482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205739445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그림 59534231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79908779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그림 1555801198" descr="KOPPANG Chest of 5 drawers, white, 90x114 cm - IKEA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97457855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그림 26990177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그림 85216319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그림 79782400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가구, 의자, 팔걸이이(가) 표시된 사진&#10;&#10;자동 생성된 설명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가구, 의자, 바닥, 실내이(가) 표시된 사진&#10;&#10;자동 생성된 설명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가구, 소파, 푸톤 패드, 스튜디오 소파이(가) 표시된 사진&#10;&#10;자동 생성된 설명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가구, 소파, 스튜디오 소파, 푸톤 패드이(가) 표시된 사진&#10;&#10;자동 생성된 설명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OPPANG Chest of 5 drawers, white, 90x114 cm - IKEA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Open Sauce"/>
                <a:ea typeface="G마켓 산스 TTF Medium" panose="02000000000000000000" pitchFamily="2" charset="-127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B24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43067" y="401403"/>
            <a:ext cx="2071972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Purpose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5039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57" y="401403"/>
            <a:ext cx="1836150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Result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>
            <a:off x="12796826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475682" y="401403"/>
            <a:ext cx="144169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Conclusion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700670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4277262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uce"/>
              </a:rPr>
              <a:t>Appendix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256474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48494E"/>
                </a:solidFill>
                <a:latin typeface="Open Sauce"/>
              </a:rPr>
              <a:t>Insert your topic here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256065"/>
            <a:ext cx="899288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Tech Stacks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28" y="4826285"/>
            <a:ext cx="1797418" cy="179741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03" y="5054048"/>
            <a:ext cx="1257125" cy="14556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4" y="8115981"/>
            <a:ext cx="2489497" cy="124474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49" y="8145288"/>
            <a:ext cx="1087118" cy="12154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18" y="8173525"/>
            <a:ext cx="1158967" cy="1158967"/>
          </a:xfrm>
          <a:prstGeom prst="rect">
            <a:avLst/>
          </a:prstGeom>
        </p:spPr>
      </p:pic>
      <p:sp>
        <p:nvSpPr>
          <p:cNvPr id="42" name="TextBox 34"/>
          <p:cNvSpPr txBox="1"/>
          <p:nvPr/>
        </p:nvSpPr>
        <p:spPr>
          <a:xfrm>
            <a:off x="1295235" y="4382867"/>
            <a:ext cx="2778885" cy="36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Frontend</a:t>
            </a:r>
          </a:p>
        </p:txBody>
      </p:sp>
      <p:sp>
        <p:nvSpPr>
          <p:cNvPr id="43" name="TextBox 34"/>
          <p:cNvSpPr txBox="1"/>
          <p:nvPr/>
        </p:nvSpPr>
        <p:spPr>
          <a:xfrm>
            <a:off x="1205266" y="7370824"/>
            <a:ext cx="2778885" cy="36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Backed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63" y="8077881"/>
            <a:ext cx="2596748" cy="144072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08" y="3613134"/>
            <a:ext cx="1373675" cy="13736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320" y="3594488"/>
            <a:ext cx="1329709" cy="13297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85" y="6148159"/>
            <a:ext cx="4033259" cy="706008"/>
          </a:xfrm>
          <a:prstGeom prst="rect">
            <a:avLst/>
          </a:prstGeom>
        </p:spPr>
      </p:pic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6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Open Sauce"/>
                <a:ea typeface="G마켓 산스 TTF Medium" panose="02000000000000000000" pitchFamily="2" charset="-127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B24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43067" y="401403"/>
            <a:ext cx="2071972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Purpose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5039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57" y="401403"/>
            <a:ext cx="1836150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Result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>
            <a:off x="12796826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475682" y="401403"/>
            <a:ext cx="144169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Conclusion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700670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4277262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uce"/>
              </a:rPr>
              <a:t>Appendix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256474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48494E"/>
                </a:solidFill>
                <a:latin typeface="Open Sauce"/>
              </a:rPr>
              <a:t>Insert your topic here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256065"/>
            <a:ext cx="899288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Tech Stacks</a:t>
            </a:r>
          </a:p>
        </p:txBody>
      </p:sp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91579" y="872988"/>
            <a:ext cx="8183117" cy="93834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03020" y="7673211"/>
            <a:ext cx="7373379" cy="638264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0303020" y="7673211"/>
            <a:ext cx="3341554" cy="365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80180" y="3376079"/>
            <a:ext cx="4774092" cy="70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0884" y="2054225"/>
            <a:ext cx="7925906" cy="383911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4413" y="2090231"/>
            <a:ext cx="6249272" cy="795448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33307" y="10042171"/>
            <a:ext cx="9144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https://github.com/gyoogle/tech-interview-for-developer/blob/master/ETC/Git%20vs%20GitHub%20vs%20GitLab%20Flow.md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12697" y="6285992"/>
            <a:ext cx="3372321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7494" y="3570515"/>
            <a:ext cx="6239746" cy="37152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37260" y="2222385"/>
            <a:ext cx="5696745" cy="776395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10002708"/>
            <a:ext cx="9144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https://velog.io/@ye-ji/Git-PR-%EC%9E%98-%EC%93%B0%EB%8A%94-%EB%B0%A9%EB%B2%95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10079" y="3162300"/>
            <a:ext cx="6468378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1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1"/>
          <a:srcRect b="18955"/>
          <a:stretch/>
        </p:blipFill>
        <p:spPr>
          <a:xfrm>
            <a:off x="213239" y="5650326"/>
            <a:ext cx="8752086" cy="372187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70859" y="918474"/>
            <a:ext cx="6858957" cy="42487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28816" y="5229745"/>
            <a:ext cx="7230484" cy="496321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59975" y="1458544"/>
            <a:ext cx="5439534" cy="3677163"/>
          </a:xfrm>
          <a:prstGeom prst="rect">
            <a:avLst/>
          </a:prstGeom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61830" y="3981043"/>
            <a:ext cx="5953956" cy="583011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1952" y="3238500"/>
            <a:ext cx="9787020" cy="517409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87858" y="5045760"/>
            <a:ext cx="4264389" cy="152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87112" y="6341160"/>
            <a:ext cx="2207735" cy="152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7858" y="7407960"/>
            <a:ext cx="5788389" cy="1524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65771" y="2193352"/>
            <a:ext cx="3277057" cy="1505160"/>
          </a:xfrm>
          <a:prstGeom prst="rect">
            <a:avLst/>
          </a:prstGeom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3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7099" y="5870481"/>
            <a:ext cx="5439534" cy="34675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3786" y="1255515"/>
            <a:ext cx="5372850" cy="305795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36431" y="2627297"/>
            <a:ext cx="5934903" cy="57824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4"/>
          <a:srcRect l="424"/>
          <a:stretch/>
        </p:blipFill>
        <p:spPr>
          <a:xfrm>
            <a:off x="11506200" y="8388000"/>
            <a:ext cx="5217281" cy="167663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09592" y="4405994"/>
            <a:ext cx="4296375" cy="5658640"/>
          </a:xfrm>
          <a:prstGeom prst="rect">
            <a:avLst/>
          </a:prstGeom>
        </p:spPr>
      </p:pic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7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420761" cy="9377408"/>
            </a:xfrm>
            <a:custGeom>
              <a:avLst/>
              <a:gdLst/>
              <a:ahLst/>
              <a:cxnLst/>
              <a:rect l="l" t="t" r="r" b="b"/>
              <a:pathLst>
                <a:path w="18420761" h="9377408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687972" y="2380608"/>
            <a:ext cx="12863924" cy="1529942"/>
            <a:chOff x="0" y="0"/>
            <a:chExt cx="780066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0667" cy="406400"/>
            </a:xfrm>
            <a:custGeom>
              <a:avLst/>
              <a:gdLst/>
              <a:ahLst/>
              <a:cxnLst/>
              <a:rect l="l" t="t" r="r" b="b"/>
              <a:pathLst>
                <a:path w="7800667" h="406400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800667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847552"/>
            <a:ext cx="16230600" cy="200054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5619"/>
              </a:lnSpc>
            </a:pPr>
            <a:r>
              <a:rPr lang="en-US" sz="4400" dirty="0">
                <a:solidFill>
                  <a:srgbClr val="000000"/>
                </a:solidFill>
                <a:latin typeface="Open Sauce Heavy"/>
              </a:rPr>
              <a:t>Table of Contents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40184" y="265439"/>
            <a:ext cx="604587" cy="6045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259017" y="453433"/>
            <a:ext cx="304376" cy="294415"/>
          </a:xfrm>
          <a:custGeom>
            <a:avLst/>
            <a:gdLst/>
            <a:ahLst/>
            <a:cxnLst/>
            <a:rect l="l" t="t" r="r" b="b"/>
            <a:pathLst>
              <a:path w="304376" h="294415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4845319" y="453433"/>
            <a:ext cx="294415" cy="294415"/>
          </a:xfrm>
          <a:custGeom>
            <a:avLst/>
            <a:gdLst/>
            <a:ahLst/>
            <a:cxnLst/>
            <a:rect l="l" t="t" r="r" b="b"/>
            <a:pathLst>
              <a:path w="294415" h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48494E"/>
                </a:solidFill>
                <a:latin typeface="Open Sauce"/>
              </a:rPr>
              <a:t>Ginyard</a:t>
            </a:r>
            <a:r>
              <a:rPr lang="en-US" sz="2499" dirty="0">
                <a:solidFill>
                  <a:srgbClr val="48494E"/>
                </a:solidFill>
                <a:latin typeface="Open Sauce"/>
              </a:rPr>
              <a:t> International Co.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9649" y="405808"/>
            <a:ext cx="27493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uce"/>
              </a:rPr>
              <a:t>Title Page</a:t>
            </a:r>
          </a:p>
        </p:txBody>
      </p:sp>
      <p:sp>
        <p:nvSpPr>
          <p:cNvPr id="27" name="TextBox 24"/>
          <p:cNvSpPr txBox="1"/>
          <p:nvPr/>
        </p:nvSpPr>
        <p:spPr>
          <a:xfrm>
            <a:off x="3109937" y="4381500"/>
            <a:ext cx="12068125" cy="6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Open Sauce" panose="020B0600000101010101" charset="0"/>
              </a:rPr>
              <a:t>Introduction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3097904" y="5368910"/>
            <a:ext cx="12068125" cy="6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Open Sauce" panose="020B0600000101010101" charset="0"/>
              </a:rPr>
              <a:t>Purpose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3085872" y="6356320"/>
            <a:ext cx="12068125" cy="6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Open Sauce" panose="020B0600000101010101" charset="0"/>
              </a:rPr>
              <a:t>Method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3073840" y="7343731"/>
            <a:ext cx="12068125" cy="6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Open Sauce" panose="020B0600000101010101" charset="0"/>
              </a:rPr>
              <a:t>Result &amp; Conclusion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8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81883" y="4677101"/>
            <a:ext cx="4286848" cy="39820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90567" y="3034160"/>
            <a:ext cx="5106113" cy="51918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37789" y="4252992"/>
            <a:ext cx="3515216" cy="3162741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Open Sauce"/>
                <a:ea typeface="G마켓 산스 TTF Medium" panose="02000000000000000000" pitchFamily="2" charset="-127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82357" y="401403"/>
            <a:ext cx="1836150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Result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-76199" y="973170"/>
            <a:ext cx="18364199" cy="9340314"/>
            <a:chOff x="-20261" y="-38100"/>
            <a:chExt cx="4882947" cy="2483542"/>
          </a:xfrm>
        </p:grpSpPr>
        <p:sp>
          <p:nvSpPr>
            <p:cNvPr id="18" name="Freeform 18"/>
            <p:cNvSpPr/>
            <p:nvPr/>
          </p:nvSpPr>
          <p:spPr>
            <a:xfrm>
              <a:off x="-20261" y="7042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5443067" y="401403"/>
            <a:ext cx="2071972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Purpose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5039" y="401403"/>
            <a:ext cx="261014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Method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75683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uce"/>
              </a:rPr>
              <a:t>Conclusion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Insert your topic here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077" y="2449214"/>
            <a:ext cx="6495623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3077" y="4224435"/>
            <a:ext cx="8496957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 To 3D Reconstruction</a:t>
            </a: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틀을 제시</a:t>
            </a: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730"/>
              </a:lnSpc>
            </a:pPr>
            <a:endParaRPr lang="en-US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LLM </a:t>
            </a: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-US" altLang="ko-KR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NER</a:t>
            </a: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물체를 설명하는 과정을 더 정교하게 만들었음</a:t>
            </a: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730"/>
              </a:lnSpc>
            </a:pP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가시화</a:t>
            </a:r>
            <a:r>
              <a:rPr lang="en-US" altLang="ko-KR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1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개발에 활용 가능</a:t>
            </a: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ts val="2730"/>
              </a:lnSpc>
              <a:buFontTx/>
              <a:buChar char="-"/>
            </a:pPr>
            <a:endParaRPr lang="en-US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4"/>
          <p:cNvSpPr txBox="1"/>
          <p:nvPr/>
        </p:nvSpPr>
        <p:spPr>
          <a:xfrm>
            <a:off x="879259" y="7005418"/>
            <a:ext cx="10322141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en-US" altLang="ko-KR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오브젝트의 복잡함으로 인한 생성의 어려움</a:t>
            </a: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730"/>
              </a:lnSpc>
            </a:pPr>
            <a:endParaRPr lang="en-US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대규모 학습 데이터 셋의 부재</a:t>
            </a: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2730"/>
              </a:lnSpc>
            </a:pPr>
            <a:endParaRPr lang="en-US" altLang="ko-KR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ts val="2730"/>
              </a:lnSpc>
              <a:buFontTx/>
              <a:buChar char="-"/>
            </a:pPr>
            <a:r>
              <a:rPr lang="ko-KR" altLang="en-US" sz="21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윤리적인 주의 및 접근이 필요</a:t>
            </a:r>
            <a:endParaRPr lang="en-US" sz="21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82863" y="6429539"/>
            <a:ext cx="8496957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Limitations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0076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110417" y="401403"/>
            <a:ext cx="176108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Open Sauce"/>
                <a:ea typeface="G마켓 산스 TTF Medium" panose="02000000000000000000" pitchFamily="2" charset="-127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356705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511915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7938451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B24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66355" y="401403"/>
            <a:ext cx="2071972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Purpose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28799" y="401403"/>
            <a:ext cx="2715338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8100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9925162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>
            <a:off x="1121368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434811" y="401403"/>
            <a:ext cx="1252474" cy="68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23333" y="401403"/>
            <a:ext cx="14640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Conclusion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2934935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7159923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4444585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References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715727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Insert your topic here</a:t>
            </a:r>
          </a:p>
        </p:txBody>
      </p:sp>
      <p:sp>
        <p:nvSpPr>
          <p:cNvPr id="35" name="Freeform 35"/>
          <p:cNvSpPr/>
          <p:nvPr/>
        </p:nvSpPr>
        <p:spPr>
          <a:xfrm>
            <a:off x="1179871" y="2433638"/>
            <a:ext cx="2267296" cy="1653793"/>
          </a:xfrm>
          <a:custGeom>
            <a:avLst/>
            <a:gdLst/>
            <a:ahLst/>
            <a:cxnLst/>
            <a:rect l="l" t="t" r="r" b="b"/>
            <a:pathLst>
              <a:path w="2267296" h="1653793">
                <a:moveTo>
                  <a:pt x="0" y="0"/>
                </a:moveTo>
                <a:lnTo>
                  <a:pt x="2267296" y="0"/>
                </a:lnTo>
                <a:lnTo>
                  <a:pt x="2267296" y="1653792"/>
                </a:lnTo>
                <a:lnTo>
                  <a:pt x="0" y="16537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3771372" y="2772980"/>
            <a:ext cx="1325631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References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03892" y="4757932"/>
            <a:ext cx="16711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8"/>
              </a:rPr>
              <a:t>https://www.statista.com/outlook/amo/metaverse/worldwide#market-size</a:t>
            </a:r>
            <a:endParaRPr lang="en-US" altLang="ko-KR"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9"/>
              </a:rPr>
              <a:t>https://www.statista.com/outlook/amo/ar-vr/worldwide#revenue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0"/>
              </a:rPr>
              <a:t>https://now.k2base.re.kr/portal/issue/ovseaIssued/view.do?poliIsueId=ISUE_000000000001007&amp;menuNo=200046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1"/>
              </a:rPr>
              <a:t>http://industryjournal.co.kr/news/224451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2"/>
              </a:rPr>
              <a:t>https://www.dt.co.kr/contents.html?article_no=2023032702109923039001&amp;ref=naver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9"/>
              </a:rPr>
              <a:t>https://www.blender.org/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3"/>
              </a:rPr>
              <a:t>https://www.gameple.co.kr/news/articleView.html?idxno=207431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4"/>
              </a:rPr>
              <a:t>https://paperswithcode.com/datasets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Poole, B., Jain, A., Barron, J. T., &amp;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Mildenhall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B. (2022).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Dreamfusion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Text-to-3d using 2d diffusion. </a:t>
            </a:r>
            <a:r>
              <a:rPr lang="en-US" altLang="ko-KR" sz="1200" i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arXiv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preprint arXiv:2209.14988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Lin, C. H., Gao, J., Tang, L.,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Takikawa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T., Zeng, X., Huang, X., ... &amp; Lin, T. Y. (2023). Magic3d: High-resolution text-to-3d content creation. In 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Proceedings of the IEEE/CVF Conference on Computer Vision and Pattern Recognition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(pp. 300-309).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Wei, J.,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Bosma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M., Zhao, V. Y.,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Guu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K., Yu, A. W., Lester, B., ... &amp; Le, Q. V. (2021).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Finetuned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language models are zero-shot learners. </a:t>
            </a:r>
            <a:r>
              <a:rPr lang="en-US" altLang="ko-KR" sz="1200" i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arXiv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preprint arXiv:2109.01652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Brown, T., Mann, B., Ryder, N.,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Subbiah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M., Kaplan, J. D.,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Dhariwal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P., ... &amp;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Amodei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D. (2020). Language models are few-shot learners. 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Advances in Neural Information Processing Systems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33, 1877-1901.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Podell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D., English, Z., Lacey, K.,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Blattmann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A.,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Dockhorn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T., Müller, J., ... &amp;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Rombach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R. (2023).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Sdxl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Improving latent diffusion models for high-resolution image synthesis. </a:t>
            </a:r>
            <a:r>
              <a:rPr lang="en-US" altLang="ko-KR" sz="1200" i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arXiv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preprint arXiv:2307.01952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Aggarwal, D.,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Valiyev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Sener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F., &amp; Yao, A. (2019). Learning style compatibility for furniture. In Pattern Recognition: 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40th German Conference, GCPR 2018, Stuttgart, Germany, October 9-12, 2018, Proceedings 40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(pp. 552-566). Springer International Publishing.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5"/>
              </a:rPr>
              <a:t>https://blog.testworks.co.kr/what-does-nerf-mean-in-ai/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6"/>
              </a:rPr>
              <a:t>https://blog.testworks.co.kr/multiple-challenges-and-future-in-nerf/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Melas-Kyriazi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L.,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Laina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I.,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Rupprecht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C., &amp;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Vedaldi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A. (2023). Realfusion: 360deg reconstruction of any object from a single image. In 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Proceedings of the IEEE/CVF Conference on Computer Vision and Pattern Recognition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(pp. 8446-8455).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Müller, T., Evans, A.,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Schied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C., &amp; Keller, A. (2022). Instant neural graphics primitives with a multiresolution hash encoding. 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ACM Transactions on Graphics (</a:t>
            </a:r>
            <a:r>
              <a:rPr lang="en-US" altLang="ko-KR" sz="1200" i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ToG</a:t>
            </a:r>
            <a:r>
              <a:rPr lang="en-US" altLang="ko-KR" sz="1200" i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41(4), 1-15.</a:t>
            </a:r>
          </a:p>
          <a:p>
            <a:pPr marL="228600" indent="-228600">
              <a:buFont typeface="+mj-lt"/>
              <a:buAutoNum type="arabicParenR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https://github.com/gyoogle/tech-interview-for-developer/blob/master/ETC/Git%20vs%20GitHub%20vs%20GitLab%20Flow.md</a:t>
            </a:r>
          </a:p>
          <a:p>
            <a:pPr marL="228600" indent="-228600">
              <a:buFont typeface="+mj-lt"/>
              <a:buAutoNum type="arabicParenR"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buFont typeface="+mj-lt"/>
              <a:buAutoNum type="arabicParenR"/>
            </a:pPr>
            <a:endParaRPr lang="en-US" altLang="ko-KR" sz="1200" dirty="0"/>
          </a:p>
          <a:p>
            <a:pPr marL="228600" indent="-228600">
              <a:buFont typeface="+mj-lt"/>
              <a:buAutoNum type="arabicParenR"/>
            </a:pPr>
            <a:endParaRPr lang="en-US" altLang="ko-KR" sz="1200" dirty="0"/>
          </a:p>
          <a:p>
            <a:pPr marL="228600" indent="-228600">
              <a:buFont typeface="+mj-lt"/>
              <a:buAutoNum type="arabicParenR"/>
            </a:pPr>
            <a:endParaRPr lang="ko-KR" altLang="en-US" sz="1200" dirty="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1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22517282" cy="10189490"/>
            <a:chOff x="0" y="0"/>
            <a:chExt cx="30023043" cy="13585986"/>
          </a:xfrm>
        </p:grpSpPr>
        <p:sp>
          <p:nvSpPr>
            <p:cNvPr id="3" name="Freeform 3"/>
            <p:cNvSpPr/>
            <p:nvPr/>
          </p:nvSpPr>
          <p:spPr>
            <a:xfrm>
              <a:off x="1820466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43868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41013" y="421064"/>
              <a:ext cx="2348109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1183027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843143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Result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463594" y="483161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12411" y="2230879"/>
            <a:ext cx="878663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Result</a:t>
            </a:r>
          </a:p>
        </p:txBody>
      </p:sp>
      <p:grpSp>
        <p:nvGrpSpPr>
          <p:cNvPr id="41" name="Group 27"/>
          <p:cNvGrpSpPr/>
          <p:nvPr/>
        </p:nvGrpSpPr>
        <p:grpSpPr>
          <a:xfrm>
            <a:off x="856986" y="4516139"/>
            <a:ext cx="4881704" cy="1118777"/>
            <a:chOff x="0" y="0"/>
            <a:chExt cx="1773297" cy="406400"/>
          </a:xfrm>
        </p:grpSpPr>
        <p:sp>
          <p:nvSpPr>
            <p:cNvPr id="42" name="Freeform 28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3" name="Group 29"/>
          <p:cNvGrpSpPr/>
          <p:nvPr/>
        </p:nvGrpSpPr>
        <p:grpSpPr>
          <a:xfrm>
            <a:off x="6108251" y="4516139"/>
            <a:ext cx="4881704" cy="1118777"/>
            <a:chOff x="0" y="0"/>
            <a:chExt cx="1773297" cy="406400"/>
          </a:xfrm>
        </p:grpSpPr>
        <p:sp>
          <p:nvSpPr>
            <p:cNvPr id="44" name="Freeform 30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Group 31"/>
          <p:cNvGrpSpPr/>
          <p:nvPr/>
        </p:nvGrpSpPr>
        <p:grpSpPr>
          <a:xfrm>
            <a:off x="11359516" y="4516139"/>
            <a:ext cx="4881704" cy="1118777"/>
            <a:chOff x="0" y="0"/>
            <a:chExt cx="1773297" cy="406400"/>
          </a:xfrm>
        </p:grpSpPr>
        <p:sp>
          <p:nvSpPr>
            <p:cNvPr id="46" name="Freeform 32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7" name="Freeform 33"/>
          <p:cNvSpPr/>
          <p:nvPr/>
        </p:nvSpPr>
        <p:spPr>
          <a:xfrm>
            <a:off x="107170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8" name="TextBox 34"/>
          <p:cNvSpPr txBox="1"/>
          <p:nvPr/>
        </p:nvSpPr>
        <p:spPr>
          <a:xfrm>
            <a:off x="6642327" y="4820096"/>
            <a:ext cx="3965957" cy="4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Text to Image</a:t>
            </a:r>
          </a:p>
        </p:txBody>
      </p:sp>
      <p:sp>
        <p:nvSpPr>
          <p:cNvPr id="49" name="TextBox 35"/>
          <p:cNvSpPr txBox="1"/>
          <p:nvPr/>
        </p:nvSpPr>
        <p:spPr>
          <a:xfrm>
            <a:off x="11893593" y="4818012"/>
            <a:ext cx="3965957" cy="4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Image to 3D</a:t>
            </a:r>
          </a:p>
        </p:txBody>
      </p:sp>
      <p:sp>
        <p:nvSpPr>
          <p:cNvPr id="50" name="Freeform 36"/>
          <p:cNvSpPr/>
          <p:nvPr/>
        </p:nvSpPr>
        <p:spPr>
          <a:xfrm>
            <a:off x="6322974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1" name="Freeform 37"/>
          <p:cNvSpPr/>
          <p:nvPr/>
        </p:nvSpPr>
        <p:spPr>
          <a:xfrm>
            <a:off x="1157423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40"/>
          <p:cNvSpPr txBox="1"/>
          <p:nvPr/>
        </p:nvSpPr>
        <p:spPr>
          <a:xfrm>
            <a:off x="1391062" y="4820096"/>
            <a:ext cx="3965957" cy="45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Text Processing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8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sp>
        <p:nvSpPr>
          <p:cNvPr id="59" name="Google Shape;696;p41">
            <a:extLst>
              <a:ext uri="{FF2B5EF4-FFF2-40B4-BE49-F238E27FC236}">
                <a16:creationId xmlns:a16="http://schemas.microsoft.com/office/drawing/2014/main" id="{AEEAE88F-BF6C-CB9A-F81F-F4DB9DD623A3}"/>
              </a:ext>
            </a:extLst>
          </p:cNvPr>
          <p:cNvSpPr txBox="1">
            <a:spLocks/>
          </p:cNvSpPr>
          <p:nvPr/>
        </p:nvSpPr>
        <p:spPr>
          <a:xfrm>
            <a:off x="-1342595" y="97278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r>
              <a:rPr lang="en-US" dirty="0"/>
              <a:t>Old Model Architecture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5117195" y="4823552"/>
            <a:ext cx="10489604" cy="5634545"/>
            <a:chOff x="519975" y="857251"/>
            <a:chExt cx="8916672" cy="5076842"/>
          </a:xfrm>
        </p:grpSpPr>
        <p:sp>
          <p:nvSpPr>
            <p:cNvPr id="61" name="TextBox 60"/>
            <p:cNvSpPr txBox="1"/>
            <p:nvPr/>
          </p:nvSpPr>
          <p:spPr>
            <a:xfrm>
              <a:off x="567250" y="1976314"/>
              <a:ext cx="1452649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First Layer</a:t>
              </a:r>
            </a:p>
            <a:p>
              <a:pPr algn="ctr"/>
              <a:r>
                <a:rPr lang="en-US" altLang="ko-KR" sz="1050" dirty="0"/>
                <a:t>(LLM)</a:t>
              </a:r>
              <a:endParaRPr lang="ko-KR" altLang="en-US" sz="1050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519975" y="914138"/>
              <a:ext cx="1358224" cy="920064"/>
              <a:chOff x="133091" y="-65977"/>
              <a:chExt cx="1487873" cy="1007889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133091" y="535964"/>
                <a:ext cx="336698" cy="392134"/>
              </a:xfrm>
              <a:prstGeom prst="roundRect">
                <a:avLst/>
              </a:prstGeom>
              <a:solidFill>
                <a:srgbClr val="5E7BF4"/>
              </a:solidFill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88" dirty="0">
                    <a:latin typeface="+mj-lt"/>
                    <a:cs typeface="Times New Roman" panose="02020603050405020304" pitchFamily="18" charset="0"/>
                  </a:rPr>
                  <a:t>Q</a:t>
                </a:r>
              </a:p>
              <a:p>
                <a:pPr algn="ctr"/>
                <a:r>
                  <a:rPr lang="en-US" altLang="ko-KR" sz="788" dirty="0">
                    <a:latin typeface="+mj-lt"/>
                    <a:cs typeface="Times New Roman" panose="02020603050405020304" pitchFamily="18" charset="0"/>
                  </a:rPr>
                  <a:t>KV</a:t>
                </a:r>
                <a:endParaRPr lang="ko-KR" altLang="en-US" sz="788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01754" y="538306"/>
                <a:ext cx="821267" cy="403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+mn-lt"/>
                    <a:cs typeface="Segoe UI Semibold" panose="020B0702040204020203" pitchFamily="34" charset="0"/>
                  </a:rPr>
                  <a:t>Cross attention</a:t>
                </a:r>
                <a:endParaRPr lang="ko-KR" altLang="en-US" sz="800" b="1" dirty="0">
                  <a:latin typeface="+mn-lt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99697" y="-65977"/>
                <a:ext cx="821267" cy="35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50" b="1" dirty="0">
                    <a:latin typeface="+mn-lt"/>
                    <a:cs typeface="Segoe UI Semibold" panose="020B0702040204020203" pitchFamily="34" charset="0"/>
                  </a:rPr>
                  <a:t>Latent vector</a:t>
                </a:r>
                <a:endParaRPr lang="ko-KR" altLang="en-US" sz="750" b="1" dirty="0">
                  <a:latin typeface="+mn-lt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60426" y="0"/>
                <a:ext cx="229415" cy="211497"/>
              </a:xfrm>
              <a:prstGeom prst="rect">
                <a:avLst/>
              </a:prstGeom>
              <a:solidFill>
                <a:srgbClr val="5C97F6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375" dirty="0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7F59A83-2E7A-21AE-A164-4EED2B52DFC5}"/>
                  </a:ext>
                </a:extLst>
              </p:cNvPr>
              <p:cNvGrpSpPr/>
              <p:nvPr/>
            </p:nvGrpSpPr>
            <p:grpSpPr>
              <a:xfrm>
                <a:off x="160717" y="246826"/>
                <a:ext cx="455334" cy="322201"/>
                <a:chOff x="6758235" y="1608045"/>
                <a:chExt cx="627403" cy="481571"/>
              </a:xfrm>
            </p:grpSpPr>
            <p:sp>
              <p:nvSpPr>
                <p:cNvPr id="83" name="모서리가 둥근 직사각형 64">
                  <a:extLst>
                    <a:ext uri="{FF2B5EF4-FFF2-40B4-BE49-F238E27FC236}">
                      <a16:creationId xmlns:a16="http://schemas.microsoft.com/office/drawing/2014/main" id="{547EB87E-2AF7-CEB9-E2E3-C28C9A32921D}"/>
                    </a:ext>
                  </a:extLst>
                </p:cNvPr>
                <p:cNvSpPr/>
                <p:nvPr/>
              </p:nvSpPr>
              <p:spPr>
                <a:xfrm>
                  <a:off x="6758235" y="1769369"/>
                  <a:ext cx="627403" cy="228354"/>
                </a:xfrm>
                <a:prstGeom prst="roundRect">
                  <a:avLst/>
                </a:prstGeom>
                <a:solidFill>
                  <a:srgbClr val="CAA9F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pic>
              <p:nvPicPr>
                <p:cNvPr id="84" name="Picture 2" descr="스위치 - 무료 모양과 기호개 아이콘">
                  <a:extLst>
                    <a:ext uri="{FF2B5EF4-FFF2-40B4-BE49-F238E27FC236}">
                      <a16:creationId xmlns:a16="http://schemas.microsoft.com/office/drawing/2014/main" id="{DB479707-4EF1-C0D7-BA57-D300D08D8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3398" y="1608045"/>
                  <a:ext cx="481572" cy="481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732FBC1-44C4-CE38-54D9-90A13B2E37CC}"/>
                  </a:ext>
                </a:extLst>
              </p:cNvPr>
              <p:cNvSpPr txBox="1"/>
              <p:nvPr/>
            </p:nvSpPr>
            <p:spPr>
              <a:xfrm>
                <a:off x="774667" y="336459"/>
                <a:ext cx="579352" cy="370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</a:t>
                </a:r>
                <a:r>
                  <a:rPr lang="en-US" altLang="ko-KR" sz="800" b="1" dirty="0">
                    <a:latin typeface="+mn-lt"/>
                    <a:cs typeface="Segoe UI Semibold" panose="020B0702040204020203" pitchFamily="34" charset="0"/>
                  </a:rPr>
                  <a:t>Switch</a:t>
                </a:r>
                <a:r>
                  <a:rPr lang="en-US" altLang="ko-KR" sz="800" b="1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</a:t>
                </a:r>
                <a:endParaRPr lang="ko-KR" altLang="en-US" dirty="0"/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9A8D72E0-DCF3-F55E-0721-7CDA30E5F47A}"/>
                  </a:ext>
                </a:extLst>
              </p:cNvPr>
              <p:cNvCxnSpPr>
                <a:cxnSpLocks/>
                <a:stCxn id="74" idx="3"/>
                <a:endCxn id="75" idx="1"/>
              </p:cNvCxnSpPr>
              <p:nvPr/>
            </p:nvCxnSpPr>
            <p:spPr>
              <a:xfrm>
                <a:off x="469789" y="732031"/>
                <a:ext cx="231965" cy="80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27BE85D5-AA8C-771B-AFB7-5BD03D909D04}"/>
                  </a:ext>
                </a:extLst>
              </p:cNvPr>
              <p:cNvCxnSpPr>
                <a:cxnSpLocks/>
                <a:stCxn id="83" idx="3"/>
                <a:endCxn id="79" idx="1"/>
              </p:cNvCxnSpPr>
              <p:nvPr/>
            </p:nvCxnSpPr>
            <p:spPr>
              <a:xfrm>
                <a:off x="616052" y="431154"/>
                <a:ext cx="158616" cy="50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80E7A6F9-1AB6-97A4-320D-5234C0D42CFA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>
                <a:off x="489841" y="105749"/>
                <a:ext cx="32360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C199DD7-13C2-FACB-EF0E-AB979E6FFDEB}"/>
                </a:ext>
              </a:extLst>
            </p:cNvPr>
            <p:cNvSpPr/>
            <p:nvPr/>
          </p:nvSpPr>
          <p:spPr>
            <a:xfrm>
              <a:off x="1826128" y="1222140"/>
              <a:ext cx="1842782" cy="44473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Lexend ExtraBold" pitchFamily="2" charset="0"/>
                </a:rPr>
                <a:t>A wooden arm chair with out cushion</a:t>
              </a:r>
              <a:endParaRPr lang="ko-KR" altLang="en-US" sz="1200" dirty="0">
                <a:solidFill>
                  <a:schemeClr val="tx1"/>
                </a:solidFill>
                <a:latin typeface="Lexend ExtraBold" pitchFamily="2" charset="0"/>
              </a:endParaRPr>
            </a:p>
          </p:txBody>
        </p:sp>
        <p:sp>
          <p:nvSpPr>
            <p:cNvPr id="64" name="아래쪽 화살표 63"/>
            <p:cNvSpPr/>
            <p:nvPr/>
          </p:nvSpPr>
          <p:spPr>
            <a:xfrm rot="10800000">
              <a:off x="2512379" y="1688634"/>
              <a:ext cx="292392" cy="265916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81788" y="997003"/>
              <a:ext cx="2558963" cy="4818599"/>
            </a:xfrm>
            <a:prstGeom prst="rect">
              <a:avLst/>
            </a:prstGeom>
          </p:spPr>
        </p:pic>
        <p:sp>
          <p:nvSpPr>
            <p:cNvPr id="66" name="U자형 화살표 65"/>
            <p:cNvSpPr/>
            <p:nvPr/>
          </p:nvSpPr>
          <p:spPr>
            <a:xfrm>
              <a:off x="3365055" y="857251"/>
              <a:ext cx="716281" cy="306931"/>
            </a:xfrm>
            <a:prstGeom prst="uturnArrow">
              <a:avLst>
                <a:gd name="adj1" fmla="val 33333"/>
                <a:gd name="adj2" fmla="val 25000"/>
                <a:gd name="adj3" fmla="val 66667"/>
                <a:gd name="adj4" fmla="val 25000"/>
                <a:gd name="adj5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6802" y="1976314"/>
              <a:ext cx="2882229" cy="3769472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C199DD7-13C2-FACB-EF0E-AB979E6FFDEB}"/>
                </a:ext>
              </a:extLst>
            </p:cNvPr>
            <p:cNvSpPr/>
            <p:nvPr/>
          </p:nvSpPr>
          <p:spPr>
            <a:xfrm>
              <a:off x="787889" y="5308814"/>
              <a:ext cx="1011368" cy="37249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“A chair”</a:t>
              </a:r>
              <a:endParaRPr lang="ko-KR" altLang="en-US" sz="12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47" y="896049"/>
              <a:ext cx="1168747" cy="13128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557484" y="2208887"/>
              <a:ext cx="2113675" cy="3725206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8198694" y="1290616"/>
              <a:ext cx="1237953" cy="3451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ahnschrift SemiBold SemiConden" panose="020B0502040204020203" pitchFamily="34" charset="0"/>
                </a:rPr>
                <a:t>Output</a:t>
              </a:r>
              <a:endParaRPr lang="ko-KR" altLang="en-US" dirty="0">
                <a:solidFill>
                  <a:schemeClr val="tx1"/>
                </a:solidFill>
                <a:latin typeface="Bahnschrift SemiBold SemiConden" panose="020B0502040204020203" pitchFamily="34" charset="0"/>
              </a:endParaRPr>
            </a:p>
          </p:txBody>
        </p:sp>
        <p:sp>
          <p:nvSpPr>
            <p:cNvPr id="72" name="위로 굽은 화살표 71"/>
            <p:cNvSpPr/>
            <p:nvPr/>
          </p:nvSpPr>
          <p:spPr>
            <a:xfrm rot="5400000">
              <a:off x="5800788" y="4989094"/>
              <a:ext cx="374916" cy="1138471"/>
            </a:xfrm>
            <a:prstGeom prst="bentUpArrow">
              <a:avLst>
                <a:gd name="adj1" fmla="val 25000"/>
                <a:gd name="adj2" fmla="val 26748"/>
                <a:gd name="adj3" fmla="val 25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199DD7-13C2-FACB-EF0E-AB979E6FFDEB}"/>
                </a:ext>
              </a:extLst>
            </p:cNvPr>
            <p:cNvSpPr/>
            <p:nvPr/>
          </p:nvSpPr>
          <p:spPr>
            <a:xfrm>
              <a:off x="2277270" y="5327731"/>
              <a:ext cx="907891" cy="334385"/>
            </a:xfrm>
            <a:prstGeom prst="rect">
              <a:avLst/>
            </a:prstGeom>
            <a:solidFill>
              <a:srgbClr val="8A8FF6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&lt;START&gt;</a:t>
              </a:r>
              <a:endParaRPr lang="ko-KR" altLang="en-US" sz="9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26" y="-359379"/>
            <a:ext cx="11528315" cy="51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5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672" y="800100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3655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890253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16099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Introduction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B24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Group Members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2686050"/>
            <a:ext cx="841532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Introduction</a:t>
            </a:r>
          </a:p>
        </p:txBody>
      </p:sp>
      <p:sp>
        <p:nvSpPr>
          <p:cNvPr id="48" name="TextBox 31"/>
          <p:cNvSpPr txBox="1"/>
          <p:nvPr/>
        </p:nvSpPr>
        <p:spPr>
          <a:xfrm>
            <a:off x="13421344" y="6140418"/>
            <a:ext cx="2985372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6000" dirty="0">
                <a:solidFill>
                  <a:srgbClr val="000000"/>
                </a:solidFill>
                <a:latin typeface="Open Sauce Heavy"/>
              </a:rPr>
              <a:t>Chat3D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3" r="50134"/>
          <a:stretch/>
        </p:blipFill>
        <p:spPr>
          <a:xfrm>
            <a:off x="1312381" y="5375476"/>
            <a:ext cx="2585110" cy="262892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87" y="6923310"/>
            <a:ext cx="4004960" cy="1101364"/>
          </a:xfrm>
          <a:prstGeom prst="rect">
            <a:avLst/>
          </a:prstGeom>
        </p:spPr>
      </p:pic>
      <p:sp>
        <p:nvSpPr>
          <p:cNvPr id="52" name="TextBox 31"/>
          <p:cNvSpPr txBox="1"/>
          <p:nvPr/>
        </p:nvSpPr>
        <p:spPr>
          <a:xfrm>
            <a:off x="11705763" y="6336193"/>
            <a:ext cx="1217975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11500" dirty="0">
                <a:solidFill>
                  <a:srgbClr val="000000"/>
                </a:solidFill>
                <a:latin typeface="Open Sauce Heavy"/>
              </a:rPr>
              <a:t>=</a:t>
            </a:r>
          </a:p>
        </p:txBody>
      </p:sp>
      <p:sp>
        <p:nvSpPr>
          <p:cNvPr id="53" name="TextBox 31"/>
          <p:cNvSpPr txBox="1"/>
          <p:nvPr/>
        </p:nvSpPr>
        <p:spPr>
          <a:xfrm>
            <a:off x="5036932" y="6114984"/>
            <a:ext cx="1217975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11500" dirty="0">
                <a:solidFill>
                  <a:srgbClr val="000000"/>
                </a:solidFill>
                <a:latin typeface="Open Sauce Heavy"/>
              </a:rPr>
              <a:t>+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51672" y="9413090"/>
            <a:ext cx="9144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https://www.vecteezy.com/vector-art/21059829-chatgpt-logo-chat-gpt-icon-on-white-black-and-green-background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-51672" y="9886811"/>
            <a:ext cx="2728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https://freelogopng.com/dall-e-logo-png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1949" y="5662474"/>
            <a:ext cx="2336772" cy="83264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-45669" y="9664294"/>
            <a:ext cx="22140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https://stablediffusionweb.com/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516099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32888" y="1943100"/>
            <a:ext cx="72935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Purpose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0" y="3578609"/>
            <a:ext cx="7171023" cy="4911660"/>
          </a:xfrm>
          <a:prstGeom prst="rect">
            <a:avLst/>
          </a:prstGeom>
        </p:spPr>
      </p:pic>
      <p:sp>
        <p:nvSpPr>
          <p:cNvPr id="32" name="TextBox 33"/>
          <p:cNvSpPr txBox="1"/>
          <p:nvPr/>
        </p:nvSpPr>
        <p:spPr>
          <a:xfrm>
            <a:off x="2452773" y="8517483"/>
            <a:ext cx="44711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연간 메타버스 시장 규모</a:t>
            </a:r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</a:t>
            </a:r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[1]</a:t>
            </a:r>
          </a:p>
        </p:txBody>
      </p:sp>
      <p:sp>
        <p:nvSpPr>
          <p:cNvPr id="33" name="TextBox 34"/>
          <p:cNvSpPr txBox="1"/>
          <p:nvPr/>
        </p:nvSpPr>
        <p:spPr>
          <a:xfrm>
            <a:off x="11711145" y="8517483"/>
            <a:ext cx="376351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연간 </a:t>
            </a:r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AR/VR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매출액</a:t>
            </a:r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 </a:t>
            </a:r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[2]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901" y="3599857"/>
            <a:ext cx="7140001" cy="4890412"/>
          </a:xfrm>
          <a:prstGeom prst="rect">
            <a:avLst/>
          </a:prstGeom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516099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32888" y="2247900"/>
            <a:ext cx="72935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Purpose</a:t>
            </a:r>
          </a:p>
        </p:txBody>
      </p:sp>
      <p:sp>
        <p:nvSpPr>
          <p:cNvPr id="30" name="TextBox 34"/>
          <p:cNvSpPr txBox="1"/>
          <p:nvPr/>
        </p:nvSpPr>
        <p:spPr>
          <a:xfrm>
            <a:off x="335973" y="3902423"/>
            <a:ext cx="804837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메타버스와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AR/VR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공통점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3D 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모델링의 필요성</a:t>
            </a:r>
            <a:endParaRPr lang="en-US" sz="2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4"/>
          <p:cNvSpPr txBox="1"/>
          <p:nvPr/>
        </p:nvSpPr>
        <p:spPr>
          <a:xfrm>
            <a:off x="273089" y="4992300"/>
            <a:ext cx="804837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모델링은 </a:t>
            </a:r>
            <a:r>
              <a:rPr lang="ko-KR" altLang="en-US" sz="2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메타버스의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토대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[3]</a:t>
            </a:r>
          </a:p>
        </p:txBody>
      </p:sp>
      <p:sp>
        <p:nvSpPr>
          <p:cNvPr id="32" name="TextBox 34"/>
          <p:cNvSpPr txBox="1"/>
          <p:nvPr/>
        </p:nvSpPr>
        <p:spPr>
          <a:xfrm>
            <a:off x="241647" y="6082177"/>
            <a:ext cx="804837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메타버스에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수요 폭발적 증가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(IITP 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2022) [4]</a:t>
            </a:r>
          </a:p>
        </p:txBody>
      </p:sp>
      <p:sp>
        <p:nvSpPr>
          <p:cNvPr id="33" name="TextBox 34"/>
          <p:cNvSpPr txBox="1"/>
          <p:nvPr/>
        </p:nvSpPr>
        <p:spPr>
          <a:xfrm>
            <a:off x="304531" y="7172053"/>
            <a:ext cx="804837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 작업 시간 약 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4~7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소요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인공지능의 도움을 받을 경우 작업 시간 획기적으로 단축 </a:t>
            </a:r>
            <a:r>
              <a:rPr lang="en-US" altLang="ko-KR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[5]</a:t>
            </a:r>
            <a:endParaRPr lang="en-US" sz="2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87" y="3562350"/>
            <a:ext cx="8761760" cy="4928490"/>
          </a:xfrm>
          <a:prstGeom prst="rect">
            <a:avLst/>
          </a:prstGeom>
        </p:spPr>
      </p:pic>
      <p:sp>
        <p:nvSpPr>
          <p:cNvPr id="37" name="TextBox 34"/>
          <p:cNvSpPr txBox="1"/>
          <p:nvPr/>
        </p:nvSpPr>
        <p:spPr>
          <a:xfrm>
            <a:off x="11651953" y="8529194"/>
            <a:ext cx="39312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Open Sauce"/>
                <a:ea typeface="G마켓 산스 TTF Medium" panose="02000000000000000000" pitchFamily="2" charset="-127"/>
              </a:rPr>
              <a:t>그림</a:t>
            </a:r>
            <a:r>
              <a:rPr lang="en-US" altLang="ko-KR" sz="2000" dirty="0">
                <a:solidFill>
                  <a:srgbClr val="000000"/>
                </a:solidFill>
                <a:latin typeface="Open Sauce"/>
                <a:ea typeface="G마켓 산스 TTF Medium" panose="02000000000000000000" pitchFamily="2" charset="-127"/>
              </a:rPr>
              <a:t> 3. 3D </a:t>
            </a:r>
            <a:r>
              <a:rPr lang="ko-KR" altLang="en-US" sz="2000" dirty="0">
                <a:solidFill>
                  <a:srgbClr val="000000"/>
                </a:solidFill>
                <a:latin typeface="Open Sauce"/>
                <a:ea typeface="G마켓 산스 TTF Medium" panose="02000000000000000000" pitchFamily="2" charset="-127"/>
              </a:rPr>
              <a:t>모델링 예시</a:t>
            </a:r>
            <a:r>
              <a:rPr lang="en-US" altLang="ko-KR" sz="2000" dirty="0">
                <a:solidFill>
                  <a:srgbClr val="000000"/>
                </a:solidFill>
                <a:latin typeface="Open Sauce"/>
                <a:ea typeface="G마켓 산스 TTF Medium" panose="02000000000000000000" pitchFamily="2" charset="-127"/>
              </a:rPr>
              <a:t> [7]</a:t>
            </a:r>
            <a:endParaRPr lang="en-US" sz="20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33077" y="2458739"/>
            <a:ext cx="160837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Method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43" y="3390900"/>
            <a:ext cx="11528315" cy="5180311"/>
          </a:xfrm>
          <a:prstGeom prst="rect">
            <a:avLst/>
          </a:prstGeom>
        </p:spPr>
      </p:pic>
      <p:sp>
        <p:nvSpPr>
          <p:cNvPr id="44" name="TextBox 34"/>
          <p:cNvSpPr txBox="1"/>
          <p:nvPr/>
        </p:nvSpPr>
        <p:spPr>
          <a:xfrm>
            <a:off x="7178386" y="8953500"/>
            <a:ext cx="39312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Chat3D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아키텍처</a:t>
            </a:r>
            <a:endParaRPr lang="en-US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33077" y="2458739"/>
            <a:ext cx="160837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Method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2420" y="2458739"/>
            <a:ext cx="12426975" cy="6016418"/>
          </a:xfrm>
          <a:prstGeom prst="rect">
            <a:avLst/>
          </a:prstGeom>
        </p:spPr>
      </p:pic>
      <p:sp>
        <p:nvSpPr>
          <p:cNvPr id="29" name="TextBox 34"/>
          <p:cNvSpPr txBox="1"/>
          <p:nvPr/>
        </p:nvSpPr>
        <p:spPr>
          <a:xfrm>
            <a:off x="7990233" y="8572500"/>
            <a:ext cx="795134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Papers With Code [8]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공개된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2D, 3D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셋 비교</a:t>
            </a:r>
            <a:endParaRPr lang="en-US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9859280"/>
            <a:ext cx="2558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https://paperswithcode.com/datasets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9867" y="4419213"/>
            <a:ext cx="9144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/>
              <a:t>"</a:t>
            </a:r>
            <a:r>
              <a:rPr lang="ko-KR" altLang="en-US" dirty="0" err="1"/>
              <a:t>the</a:t>
            </a:r>
            <a:r>
              <a:rPr lang="ko-KR" altLang="en-US" dirty="0"/>
              <a:t> 3D </a:t>
            </a:r>
            <a:r>
              <a:rPr lang="ko-KR" altLang="en-US" dirty="0" err="1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needed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relatively</a:t>
            </a:r>
            <a:r>
              <a:rPr lang="ko-KR" altLang="en-US" dirty="0"/>
              <a:t> </a:t>
            </a:r>
            <a:r>
              <a:rPr lang="ko-KR" altLang="en-US" dirty="0" err="1"/>
              <a:t>scarce</a:t>
            </a:r>
            <a:r>
              <a:rPr lang="ko-KR" altLang="en-US" dirty="0"/>
              <a:t> </a:t>
            </a:r>
            <a:r>
              <a:rPr lang="ko-KR" altLang="en-US" dirty="0" err="1"/>
              <a:t>compared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plentiful</a:t>
            </a:r>
            <a:r>
              <a:rPr lang="ko-KR" altLang="en-US" dirty="0"/>
              <a:t> 2D </a:t>
            </a:r>
            <a:r>
              <a:rPr lang="ko-KR" altLang="en-US" dirty="0" err="1"/>
              <a:t>images</a:t>
            </a:r>
            <a:r>
              <a:rPr lang="ko-KR" altLang="en-US" dirty="0"/>
              <a:t>“</a:t>
            </a:r>
            <a:endParaRPr lang="en-US" altLang="ko-KR" dirty="0"/>
          </a:p>
          <a:p>
            <a:pPr algn="ctr"/>
            <a:r>
              <a:rPr lang="ko-KR" altLang="en-US" dirty="0"/>
              <a:t>"필요한 3D 데이터는 풍부한 2D 이미지에 비해 상대적으로 부족합니다.“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en-US" altLang="ko-KR" dirty="0" err="1"/>
              <a:t>DreamFusion</a:t>
            </a:r>
            <a:r>
              <a:rPr lang="en-US" altLang="ko-KR" dirty="0"/>
              <a:t> [9] by google research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58574" y="6114437"/>
            <a:ext cx="9144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n-US" altLang="ko-KR" dirty="0"/>
              <a:t>"This limitation is largely due to the lack of diverse large-scale 3D datasets compared to image and video content, 3D content is much less accessible on the Internet.“</a:t>
            </a:r>
          </a:p>
          <a:p>
            <a:pPr algn="ctr"/>
            <a:r>
              <a:rPr lang="en-US" altLang="ko-KR" dirty="0"/>
              <a:t>"</a:t>
            </a:r>
            <a:r>
              <a:rPr lang="ko-KR" altLang="en-US" dirty="0"/>
              <a:t>이러한 제한은 주로 이미지 및 비디오 콘텐츠에 비해 다양한 대규모 </a:t>
            </a:r>
            <a:r>
              <a:rPr lang="en-US" altLang="ko-KR" dirty="0"/>
              <a:t>3D </a:t>
            </a:r>
            <a:r>
              <a:rPr lang="ko-KR" altLang="en-US" dirty="0"/>
              <a:t>데이터 세트가 부족하기 때문에 발생하며</a:t>
            </a:r>
            <a:r>
              <a:rPr lang="en-US" altLang="ko-KR" dirty="0"/>
              <a:t>, 3D </a:t>
            </a:r>
            <a:r>
              <a:rPr lang="ko-KR" altLang="en-US" dirty="0"/>
              <a:t>콘텐츠는 인터넷에서 접근하기가 훨씬 어렵습니다</a:t>
            </a:r>
            <a:r>
              <a:rPr lang="en-US" altLang="ko-KR" dirty="0"/>
              <a:t>.“</a:t>
            </a:r>
          </a:p>
          <a:p>
            <a:pPr algn="ctr"/>
            <a:r>
              <a:rPr lang="en-US" altLang="ko-KR" dirty="0"/>
              <a:t>- Magic3D [10] by NVIDIA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885243" y="7919178"/>
            <a:ext cx="4477957" cy="466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044042" y="7919178"/>
            <a:ext cx="4477957" cy="466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0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6986" y="4516139"/>
            <a:ext cx="4881704" cy="1118777"/>
            <a:chOff x="0" y="0"/>
            <a:chExt cx="1773297" cy="406400"/>
          </a:xfrm>
        </p:grpSpPr>
        <p:sp>
          <p:nvSpPr>
            <p:cNvPr id="28" name="Freeform 28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108251" y="4516139"/>
            <a:ext cx="4881704" cy="1118777"/>
            <a:chOff x="0" y="0"/>
            <a:chExt cx="1773297" cy="406400"/>
          </a:xfrm>
        </p:grpSpPr>
        <p:sp>
          <p:nvSpPr>
            <p:cNvPr id="30" name="Freeform 30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59516" y="4516139"/>
            <a:ext cx="4881704" cy="1118777"/>
            <a:chOff x="0" y="0"/>
            <a:chExt cx="1773297" cy="406400"/>
          </a:xfrm>
        </p:grpSpPr>
        <p:sp>
          <p:nvSpPr>
            <p:cNvPr id="32" name="Freeform 32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  <a:close/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07170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642327" y="4820096"/>
            <a:ext cx="3965957" cy="4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Text to Image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3593" y="4818012"/>
            <a:ext cx="3965957" cy="4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Image to 3D</a:t>
            </a:r>
          </a:p>
        </p:txBody>
      </p:sp>
      <p:sp>
        <p:nvSpPr>
          <p:cNvPr id="36" name="Freeform 36"/>
          <p:cNvSpPr/>
          <p:nvPr/>
        </p:nvSpPr>
        <p:spPr>
          <a:xfrm>
            <a:off x="6322974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>
            <a:off x="1157423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solidFill>
            <a:srgbClr val="5D84BC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933077" y="2458739"/>
            <a:ext cx="160837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 dirty="0">
                <a:solidFill>
                  <a:srgbClr val="000000"/>
                </a:solidFill>
                <a:latin typeface="Open Sauce Heavy"/>
              </a:rPr>
              <a:t>Method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1386" y="5878772"/>
            <a:ext cx="420116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NER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문장 내에 부족한 속성 파악</a:t>
            </a:r>
            <a:endParaRPr lang="en-US" altLang="ko-KR" sz="2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3380"/>
              </a:lnSpc>
            </a:pPr>
            <a:endParaRPr lang="en-US" sz="2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google FLAN-T5</a:t>
            </a:r>
            <a:r>
              <a:rPr lang="ko-KR" altLang="en-US" sz="2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이용해 문장 보완</a:t>
            </a:r>
            <a:endParaRPr lang="en-US" sz="2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91062" y="4820096"/>
            <a:ext cx="3965957" cy="45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Open Sauce Heavy"/>
              </a:rPr>
              <a:t>Text Processing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82651" y="5878772"/>
            <a:ext cx="420116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Open Sauce"/>
              </a:rPr>
              <a:t>- Stable Diffusion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모델을 통해 이미지 생성 </a:t>
            </a:r>
            <a:endParaRPr lang="en-US" sz="26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733916" y="5878772"/>
            <a:ext cx="4201164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Open Sauce"/>
              </a:rPr>
              <a:t>- Diffusion, </a:t>
            </a:r>
            <a:r>
              <a:rPr lang="en-US" sz="2600" dirty="0" err="1">
                <a:solidFill>
                  <a:srgbClr val="000000"/>
                </a:solidFill>
                <a:latin typeface="Open Sauce"/>
              </a:rPr>
              <a:t>NeRF</a:t>
            </a:r>
            <a:r>
              <a:rPr lang="en-US" sz="2600" dirty="0">
                <a:solidFill>
                  <a:srgbClr val="000000"/>
                </a:solidFill>
                <a:latin typeface="Open Sauce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기반 모델을 통해 </a:t>
            </a:r>
            <a:r>
              <a:rPr lang="en-US" altLang="ko-KR" sz="2600" dirty="0">
                <a:solidFill>
                  <a:srgbClr val="000000"/>
                </a:solidFill>
                <a:latin typeface="Open Sauce"/>
              </a:rPr>
              <a:t>3D </a:t>
            </a:r>
            <a:r>
              <a:rPr lang="ko-KR" altLang="en-US" sz="2600" dirty="0">
                <a:solidFill>
                  <a:srgbClr val="000000"/>
                </a:solidFill>
                <a:latin typeface="Open Sauce"/>
              </a:rPr>
              <a:t>오브젝트 생성</a:t>
            </a:r>
            <a:endParaRPr lang="en-US" sz="2600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43" name="슬라이드 번호 개체 틀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90"/>
            <a:chOff x="0" y="0"/>
            <a:chExt cx="26199952" cy="13585986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1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Open Sauce"/>
                  <a:ea typeface="G마켓 산스 TTF Medium" panose="02000000000000000000" pitchFamily="2" charset="-127"/>
                </a:rPr>
                <a:t>Introduction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uce"/>
                </a:rPr>
                <a:t>Purpose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uce"/>
                </a:rPr>
                <a:t>Method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Insert your topic here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141097" y="2430164"/>
            <a:ext cx="7710036" cy="1763426"/>
            <a:chOff x="9141097" y="2430164"/>
            <a:chExt cx="7710036" cy="1763426"/>
          </a:xfrm>
        </p:grpSpPr>
        <p:sp>
          <p:nvSpPr>
            <p:cNvPr id="28" name="TextBox 28"/>
            <p:cNvSpPr txBox="1"/>
            <p:nvPr/>
          </p:nvSpPr>
          <p:spPr>
            <a:xfrm>
              <a:off x="9141097" y="3321556"/>
              <a:ext cx="7710036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380"/>
                </a:lnSpc>
                <a:buFontTx/>
                <a:buChar char="-"/>
              </a:pP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FLAN-T5 </a:t>
              </a:r>
              <a:r>
                <a:rPr lang="ko-KR" alt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모델을 </a:t>
              </a:r>
              <a:r>
                <a:rPr lang="en-US" altLang="ko-KR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Instruction fine-tuning [11]</a:t>
              </a:r>
            </a:p>
            <a:p>
              <a:pPr marL="457200" indent="-457200">
                <a:lnSpc>
                  <a:spcPts val="3380"/>
                </a:lnSpc>
                <a:buFontTx/>
                <a:buChar char="-"/>
              </a:pPr>
              <a:endParaRPr lang="en-US" sz="2600" dirty="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141097" y="2430164"/>
              <a:ext cx="737315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Google </a:t>
              </a:r>
              <a:r>
                <a:rPr lang="ko-KR" alt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오픈소스 </a:t>
              </a:r>
              <a:r>
                <a:rPr lang="en-US" altLang="ko-KR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LLM FLAN-T5</a:t>
              </a:r>
              <a:endParaRPr 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141097" y="4882873"/>
            <a:ext cx="8529986" cy="1763426"/>
            <a:chOff x="9141097" y="4668560"/>
            <a:chExt cx="8529986" cy="1763426"/>
          </a:xfrm>
        </p:grpSpPr>
        <p:sp>
          <p:nvSpPr>
            <p:cNvPr id="30" name="TextBox 30"/>
            <p:cNvSpPr txBox="1"/>
            <p:nvPr/>
          </p:nvSpPr>
          <p:spPr>
            <a:xfrm>
              <a:off x="9141097" y="5559952"/>
              <a:ext cx="8529986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380"/>
                </a:lnSpc>
                <a:buFontTx/>
                <a:buChar char="-"/>
              </a:pPr>
              <a:r>
                <a:rPr lang="en-US" sz="2600" dirty="0">
                  <a:solidFill>
                    <a:srgbClr val="000000"/>
                  </a:solidFill>
                  <a:latin typeface="Open Sauce"/>
                </a:rPr>
                <a:t>GPT-3.5 Turbo [12]</a:t>
              </a:r>
              <a:r>
                <a:rPr lang="ko-KR" altLang="en-US" sz="2600" dirty="0">
                  <a:solidFill>
                    <a:srgbClr val="000000"/>
                  </a:solidFill>
                  <a:latin typeface="Open Sauce"/>
                </a:rPr>
                <a:t>를 이용한 </a:t>
              </a:r>
              <a:r>
                <a:rPr lang="en-US" altLang="ko-KR" sz="2600" dirty="0">
                  <a:solidFill>
                    <a:srgbClr val="000000"/>
                  </a:solidFill>
                  <a:latin typeface="Open Sauce"/>
                </a:rPr>
                <a:t>fine-tuning </a:t>
              </a:r>
              <a:r>
                <a:rPr lang="ko-KR" altLang="en-US" sz="2600" dirty="0">
                  <a:solidFill>
                    <a:srgbClr val="000000"/>
                  </a:solidFill>
                  <a:latin typeface="Open Sauce"/>
                </a:rPr>
                <a:t>데이터 수집</a:t>
              </a:r>
              <a:endParaRPr lang="en-US" altLang="ko-KR" sz="2600" dirty="0">
                <a:solidFill>
                  <a:srgbClr val="000000"/>
                </a:solidFill>
                <a:latin typeface="Open Sauce"/>
              </a:endParaRPr>
            </a:p>
            <a:p>
              <a:pPr marL="457200" indent="-457200">
                <a:lnSpc>
                  <a:spcPts val="3380"/>
                </a:lnSpc>
                <a:buFontTx/>
                <a:buChar char="-"/>
              </a:pPr>
              <a:endParaRPr lang="en-US" sz="2600" dirty="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141097" y="4668560"/>
              <a:ext cx="737315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GPT</a:t>
              </a:r>
              <a:r>
                <a:rPr lang="ko-KR" alt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이용한 데이터 수집</a:t>
              </a:r>
              <a:endParaRPr 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9144000" y="7335581"/>
            <a:ext cx="7696200" cy="1763425"/>
            <a:chOff x="9144000" y="7335581"/>
            <a:chExt cx="7696200" cy="1763425"/>
          </a:xfrm>
        </p:grpSpPr>
        <p:sp>
          <p:nvSpPr>
            <p:cNvPr id="32" name="TextBox 32"/>
            <p:cNvSpPr txBox="1"/>
            <p:nvPr/>
          </p:nvSpPr>
          <p:spPr>
            <a:xfrm>
              <a:off x="9144000" y="7335581"/>
              <a:ext cx="7373159" cy="60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NER </a:t>
              </a:r>
              <a:r>
                <a:rPr lang="ko-KR" altLang="en-US" sz="3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기법을 통해 부족한 속성 탐지</a:t>
              </a:r>
              <a:endParaRPr lang="en-US" sz="3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144000" y="8226972"/>
              <a:ext cx="7696200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380"/>
                </a:lnSpc>
                <a:buFontTx/>
                <a:buChar char="-"/>
              </a:pPr>
              <a:r>
                <a:rPr lang="ko-KR" altLang="en-US" sz="2600" dirty="0">
                  <a:solidFill>
                    <a:srgbClr val="000000"/>
                  </a:solidFill>
                  <a:latin typeface="Open Sauce"/>
                </a:rPr>
                <a:t>사용자가 입력한 문장에서 보충이 필요한 속성 탐지 및 추천</a:t>
              </a:r>
              <a:endParaRPr lang="en-US" altLang="ko-KR" sz="2600" dirty="0">
                <a:solidFill>
                  <a:srgbClr val="000000"/>
                </a:solidFill>
                <a:latin typeface="Open Sauce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04284" y="3985296"/>
            <a:ext cx="3929083" cy="4612749"/>
            <a:chOff x="1556344" y="487182"/>
            <a:chExt cx="3929083" cy="461274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BDC8FD-47F8-C41A-7026-97B49D7A2F96}"/>
                </a:ext>
              </a:extLst>
            </p:cNvPr>
            <p:cNvSpPr/>
            <p:nvPr/>
          </p:nvSpPr>
          <p:spPr>
            <a:xfrm>
              <a:off x="1556344" y="630687"/>
              <a:ext cx="3929083" cy="4469244"/>
            </a:xfrm>
            <a:prstGeom prst="rect">
              <a:avLst/>
            </a:prstGeom>
            <a:ln>
              <a:solidFill>
                <a:srgbClr val="1E583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3B4636-F352-C6AB-6FA9-109694443D01}"/>
                </a:ext>
              </a:extLst>
            </p:cNvPr>
            <p:cNvSpPr/>
            <p:nvPr/>
          </p:nvSpPr>
          <p:spPr>
            <a:xfrm>
              <a:off x="1872308" y="2218918"/>
              <a:ext cx="1709465" cy="231574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21702" y="3904416"/>
              <a:ext cx="1105593" cy="4447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Attention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86121" y="2915336"/>
              <a:ext cx="1105593" cy="4447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Masked Self-Attention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218749" y="3570742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ADD &amp; Norm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28D2FC-8492-5DD6-33FD-517424D4E894}"/>
                </a:ext>
              </a:extLst>
            </p:cNvPr>
            <p:cNvSpPr/>
            <p:nvPr/>
          </p:nvSpPr>
          <p:spPr>
            <a:xfrm>
              <a:off x="2217445" y="4614561"/>
              <a:ext cx="1105593" cy="444731"/>
            </a:xfrm>
            <a:prstGeom prst="rect">
              <a:avLst/>
            </a:prstGeom>
            <a:solidFill>
              <a:srgbClr val="74AA9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 chair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590299" y="1098729"/>
              <a:ext cx="18473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050" dirty="0">
                <a:solidFill>
                  <a:srgbClr val="1E583B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DF59F9-C7D1-6B8C-9544-82A2205CCB62}"/>
                </a:ext>
              </a:extLst>
            </p:cNvPr>
            <p:cNvSpPr txBox="1"/>
            <p:nvPr/>
          </p:nvSpPr>
          <p:spPr>
            <a:xfrm>
              <a:off x="1578958" y="630687"/>
              <a:ext cx="1452649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First Layer</a:t>
              </a:r>
            </a:p>
            <a:p>
              <a:pPr algn="ctr"/>
              <a:r>
                <a:rPr lang="en-US" altLang="ko-KR" sz="1050" dirty="0"/>
                <a:t>(LLM)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BC9381-8A52-EBA0-BE06-3A60915E5BE1}"/>
                </a:ext>
              </a:extLst>
            </p:cNvPr>
            <p:cNvSpPr txBox="1"/>
            <p:nvPr/>
          </p:nvSpPr>
          <p:spPr>
            <a:xfrm>
              <a:off x="3130621" y="1082263"/>
              <a:ext cx="13094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1E583B"/>
                  </a:solidFill>
                </a:rPr>
                <a:t>Decoder</a:t>
              </a:r>
              <a:endParaRPr lang="ko-KR" altLang="en-US" sz="1400" dirty="0">
                <a:solidFill>
                  <a:srgbClr val="1E583B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135134C-4C40-3A68-8ACE-4369EFB05DDC}"/>
                </a:ext>
              </a:extLst>
            </p:cNvPr>
            <p:cNvSpPr/>
            <p:nvPr/>
          </p:nvSpPr>
          <p:spPr>
            <a:xfrm>
              <a:off x="2221702" y="2939099"/>
              <a:ext cx="1105593" cy="4447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Feed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Forward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V="1">
              <a:off x="2038020" y="3873324"/>
              <a:ext cx="912953" cy="551493"/>
            </a:xfrm>
            <a:prstGeom prst="bentConnector4">
              <a:avLst>
                <a:gd name="adj1" fmla="val 3263"/>
                <a:gd name="adj2" fmla="val 13868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2218425" y="2556954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ADD &amp; Norm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986121" y="3904416"/>
              <a:ext cx="1105593" cy="4447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Attention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D3B4636-F352-C6AB-6FA9-109694443D01}"/>
                </a:ext>
              </a:extLst>
            </p:cNvPr>
            <p:cNvSpPr/>
            <p:nvPr/>
          </p:nvSpPr>
          <p:spPr>
            <a:xfrm>
              <a:off x="3674863" y="1401941"/>
              <a:ext cx="1709465" cy="313272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77556" y="3570742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ADD &amp; Norm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981838" y="2554330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ADD &amp; Norm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135134C-4C40-3A68-8ACE-4369EFB05DDC}"/>
                </a:ext>
              </a:extLst>
            </p:cNvPr>
            <p:cNvSpPr/>
            <p:nvPr/>
          </p:nvSpPr>
          <p:spPr>
            <a:xfrm>
              <a:off x="3979697" y="1903175"/>
              <a:ext cx="1105593" cy="4447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Feed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Forward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76420" y="1528481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ADD &amp; Norm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77556" y="1058751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Linear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77556" y="684057"/>
              <a:ext cx="1105593" cy="2437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Softmax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428D2FC-8492-5DD6-33FD-517424D4E894}"/>
                </a:ext>
              </a:extLst>
            </p:cNvPr>
            <p:cNvSpPr/>
            <p:nvPr/>
          </p:nvSpPr>
          <p:spPr>
            <a:xfrm>
              <a:off x="3977555" y="4614560"/>
              <a:ext cx="1105593" cy="444731"/>
            </a:xfrm>
            <a:prstGeom prst="rect">
              <a:avLst/>
            </a:prstGeom>
            <a:solidFill>
              <a:srgbClr val="74AA9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&lt;START&gt;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BC9381-8A52-EBA0-BE06-3A60915E5BE1}"/>
                </a:ext>
              </a:extLst>
            </p:cNvPr>
            <p:cNvSpPr txBox="1"/>
            <p:nvPr/>
          </p:nvSpPr>
          <p:spPr>
            <a:xfrm>
              <a:off x="1815937" y="1906634"/>
              <a:ext cx="13094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1E583B"/>
                  </a:solidFill>
                </a:rPr>
                <a:t>Encoder</a:t>
              </a:r>
              <a:endParaRPr lang="ko-KR" altLang="en-US" sz="1400" dirty="0">
                <a:solidFill>
                  <a:srgbClr val="1E583B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40" idx="0"/>
              <a:endCxn id="37" idx="2"/>
            </p:cNvCxnSpPr>
            <p:nvPr/>
          </p:nvCxnSpPr>
          <p:spPr>
            <a:xfrm flipV="1">
              <a:off x="2770242" y="4349147"/>
              <a:ext cx="4257" cy="2654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28318" y="4352027"/>
              <a:ext cx="341927" cy="118972"/>
            </a:xfrm>
            <a:prstGeom prst="bentConnector3">
              <a:avLst>
                <a:gd name="adj1" fmla="val 1001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747999" y="4352027"/>
              <a:ext cx="341927" cy="118972"/>
            </a:xfrm>
            <a:prstGeom prst="bentConnector3">
              <a:avLst>
                <a:gd name="adj1" fmla="val 1001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55" idx="0"/>
              <a:endCxn id="47" idx="2"/>
            </p:cNvCxnSpPr>
            <p:nvPr/>
          </p:nvCxnSpPr>
          <p:spPr>
            <a:xfrm flipV="1">
              <a:off x="4530352" y="4349147"/>
              <a:ext cx="8566" cy="265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72771" y="4329608"/>
              <a:ext cx="341927" cy="118972"/>
            </a:xfrm>
            <a:prstGeom prst="bentConnector3">
              <a:avLst>
                <a:gd name="adj1" fmla="val 1001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492452" y="4329608"/>
              <a:ext cx="341927" cy="118972"/>
            </a:xfrm>
            <a:prstGeom prst="bentConnector3">
              <a:avLst>
                <a:gd name="adj1" fmla="val 1001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37" idx="0"/>
              <a:endCxn id="39" idx="2"/>
            </p:cNvCxnSpPr>
            <p:nvPr/>
          </p:nvCxnSpPr>
          <p:spPr>
            <a:xfrm flipH="1" flipV="1">
              <a:off x="2771546" y="3814446"/>
              <a:ext cx="2953" cy="899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39" idx="0"/>
              <a:endCxn id="44" idx="2"/>
            </p:cNvCxnSpPr>
            <p:nvPr/>
          </p:nvCxnSpPr>
          <p:spPr>
            <a:xfrm flipV="1">
              <a:off x="2771546" y="3383830"/>
              <a:ext cx="2953" cy="186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stCxn id="48" idx="2"/>
              <a:endCxn id="49" idx="1"/>
            </p:cNvCxnSpPr>
            <p:nvPr/>
          </p:nvCxnSpPr>
          <p:spPr>
            <a:xfrm rot="5400000" flipH="1">
              <a:off x="3832541" y="3837609"/>
              <a:ext cx="842070" cy="552040"/>
            </a:xfrm>
            <a:prstGeom prst="bentConnector4">
              <a:avLst>
                <a:gd name="adj1" fmla="val -3619"/>
                <a:gd name="adj2" fmla="val 13550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38" idx="0"/>
              <a:endCxn id="50" idx="2"/>
            </p:cNvCxnSpPr>
            <p:nvPr/>
          </p:nvCxnSpPr>
          <p:spPr>
            <a:xfrm flipH="1" flipV="1">
              <a:off x="4534635" y="2798034"/>
              <a:ext cx="4283" cy="117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064724" y="2829332"/>
              <a:ext cx="856830" cy="555777"/>
            </a:xfrm>
            <a:prstGeom prst="bentConnector4">
              <a:avLst>
                <a:gd name="adj1" fmla="val 4722"/>
                <a:gd name="adj2" fmla="val 14113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44" idx="0"/>
              <a:endCxn id="46" idx="2"/>
            </p:cNvCxnSpPr>
            <p:nvPr/>
          </p:nvCxnSpPr>
          <p:spPr>
            <a:xfrm flipH="1" flipV="1">
              <a:off x="2771222" y="2800658"/>
              <a:ext cx="3277" cy="138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stCxn id="46" idx="0"/>
              <a:endCxn id="38" idx="2"/>
            </p:cNvCxnSpPr>
            <p:nvPr/>
          </p:nvCxnSpPr>
          <p:spPr>
            <a:xfrm rot="16200000" flipH="1">
              <a:off x="3253513" y="2074662"/>
              <a:ext cx="803113" cy="1767696"/>
            </a:xfrm>
            <a:prstGeom prst="bentConnector5">
              <a:avLst>
                <a:gd name="adj1" fmla="val -28464"/>
                <a:gd name="adj2" fmla="val 50000"/>
                <a:gd name="adj3" fmla="val 11660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rot="5400000" flipH="1" flipV="1">
              <a:off x="4521779" y="3373868"/>
              <a:ext cx="205449" cy="188301"/>
            </a:xfrm>
            <a:prstGeom prst="bentConnector3">
              <a:avLst>
                <a:gd name="adj1" fmla="val 3841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stCxn id="49" idx="3"/>
              <a:endCxn id="50" idx="3"/>
            </p:cNvCxnSpPr>
            <p:nvPr/>
          </p:nvCxnSpPr>
          <p:spPr>
            <a:xfrm flipV="1">
              <a:off x="5083149" y="2676182"/>
              <a:ext cx="4282" cy="1016412"/>
            </a:xfrm>
            <a:prstGeom prst="bentConnector3">
              <a:avLst>
                <a:gd name="adj1" fmla="val 54386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0632" y="3368001"/>
              <a:ext cx="1" cy="113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50" idx="0"/>
              <a:endCxn id="51" idx="2"/>
            </p:cNvCxnSpPr>
            <p:nvPr/>
          </p:nvCxnSpPr>
          <p:spPr>
            <a:xfrm flipH="1" flipV="1">
              <a:off x="4532494" y="2347906"/>
              <a:ext cx="2141" cy="2064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연결선: 꺾임 1033">
              <a:extLst>
                <a:ext uri="{FF2B5EF4-FFF2-40B4-BE49-F238E27FC236}">
                  <a16:creationId xmlns:a16="http://schemas.microsoft.com/office/drawing/2014/main" id="{D373E0DB-C003-E694-9153-9A697A19B276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rot="5400000" flipH="1" flipV="1">
              <a:off x="4380206" y="1801726"/>
              <a:ext cx="853199" cy="550415"/>
            </a:xfrm>
            <a:prstGeom prst="bentConnector4">
              <a:avLst>
                <a:gd name="adj1" fmla="val 3506"/>
                <a:gd name="adj2" fmla="val 14153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4529217" y="1772185"/>
              <a:ext cx="3277" cy="1309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52" idx="0"/>
              <a:endCxn id="53" idx="2"/>
            </p:cNvCxnSpPr>
            <p:nvPr/>
          </p:nvCxnSpPr>
          <p:spPr>
            <a:xfrm flipV="1">
              <a:off x="4529217" y="1302455"/>
              <a:ext cx="1136" cy="2260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4C4D100-BF95-594B-49F9-812A9CC2CD97}"/>
                </a:ext>
              </a:extLst>
            </p:cNvPr>
            <p:cNvCxnSpPr>
              <a:cxnSpLocks/>
              <a:stCxn id="53" idx="0"/>
              <a:endCxn id="54" idx="2"/>
            </p:cNvCxnSpPr>
            <p:nvPr/>
          </p:nvCxnSpPr>
          <p:spPr>
            <a:xfrm flipV="1">
              <a:off x="4530353" y="927761"/>
              <a:ext cx="0" cy="1309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54" idx="0"/>
            </p:cNvCxnSpPr>
            <p:nvPr/>
          </p:nvCxnSpPr>
          <p:spPr>
            <a:xfrm flipH="1" flipV="1">
              <a:off x="4529216" y="487182"/>
              <a:ext cx="1137" cy="1968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34"/>
          <p:cNvSpPr txBox="1"/>
          <p:nvPr/>
        </p:nvSpPr>
        <p:spPr>
          <a:xfrm>
            <a:off x="2166514" y="8631332"/>
            <a:ext cx="44046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Text Processing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아키텍처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685272" y="2249445"/>
            <a:ext cx="4811780" cy="1363305"/>
            <a:chOff x="905933" y="4208680"/>
            <a:chExt cx="4811780" cy="1363305"/>
          </a:xfrm>
        </p:grpSpPr>
        <p:grpSp>
          <p:nvGrpSpPr>
            <p:cNvPr id="84" name="Group 27"/>
            <p:cNvGrpSpPr/>
            <p:nvPr/>
          </p:nvGrpSpPr>
          <p:grpSpPr>
            <a:xfrm>
              <a:off x="905933" y="4579070"/>
              <a:ext cx="4811780" cy="992915"/>
              <a:chOff x="17780" y="22860"/>
              <a:chExt cx="1747897" cy="360680"/>
            </a:xfrm>
          </p:grpSpPr>
          <p:sp>
            <p:nvSpPr>
              <p:cNvPr id="85" name="Freeform 28"/>
              <p:cNvSpPr/>
              <p:nvPr/>
            </p:nvSpPr>
            <p:spPr>
              <a:xfrm>
                <a:off x="17780" y="22860"/>
                <a:ext cx="17478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747897" h="360680">
                    <a:moveTo>
                      <a:pt x="1747897" y="180340"/>
                    </a:moveTo>
                    <a:cubicBezTo>
                      <a:pt x="1747897" y="81280"/>
                      <a:pt x="1667887" y="0"/>
                      <a:pt x="15675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67557" y="360680"/>
                    </a:lnTo>
                    <a:cubicBezTo>
                      <a:pt x="1666617" y="360680"/>
                      <a:pt x="1747897" y="279400"/>
                      <a:pt x="1747897" y="180340"/>
                    </a:cubicBezTo>
                    <a:close/>
                  </a:path>
                </a:pathLst>
              </a:custGeom>
              <a:solidFill>
                <a:srgbClr val="C4C5C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6" name="Freeform 33"/>
            <p:cNvSpPr/>
            <p:nvPr/>
          </p:nvSpPr>
          <p:spPr>
            <a:xfrm>
              <a:off x="1071709" y="4208680"/>
              <a:ext cx="319354" cy="823033"/>
            </a:xfrm>
            <a:custGeom>
              <a:avLst/>
              <a:gdLst/>
              <a:ahLst/>
              <a:cxnLst/>
              <a:rect l="l" t="t" r="r" b="b"/>
              <a:pathLst>
                <a:path w="319354" h="823033">
                  <a:moveTo>
                    <a:pt x="0" y="0"/>
                  </a:moveTo>
                  <a:lnTo>
                    <a:pt x="319354" y="0"/>
                  </a:lnTo>
                  <a:lnTo>
                    <a:pt x="319354" y="823033"/>
                  </a:lnTo>
                  <a:lnTo>
                    <a:pt x="0" y="82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84B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40"/>
            <p:cNvSpPr txBox="1"/>
            <p:nvPr/>
          </p:nvSpPr>
          <p:spPr>
            <a:xfrm>
              <a:off x="1391062" y="4820096"/>
              <a:ext cx="3965957" cy="459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Open Sauce Heavy"/>
                </a:rPr>
                <a:t>Text Processing</a:t>
              </a:r>
            </a:p>
          </p:txBody>
        </p:sp>
      </p:grp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1589</Words>
  <Application>Microsoft Office PowerPoint</Application>
  <PresentationFormat>사용자 지정</PresentationFormat>
  <Paragraphs>332</Paragraphs>
  <Slides>24</Slides>
  <Notes>9</Notes>
  <HiddenSlides>2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Lexend ExtraBold</vt:lpstr>
      <vt:lpstr>Calibri</vt:lpstr>
      <vt:lpstr>G마켓 산스 TTF Medium</vt:lpstr>
      <vt:lpstr>Bahnschrift SemiBold SemiConden</vt:lpstr>
      <vt:lpstr>Segoe UI Semibold</vt:lpstr>
      <vt:lpstr>휴먼둥근헤드라인</vt:lpstr>
      <vt:lpstr>G마켓 산스 TTF Bold</vt:lpstr>
      <vt:lpstr>Open Sauce</vt:lpstr>
      <vt:lpstr>Open Sauce Heavy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Minimalist Black and White Report Presentation</dc:title>
  <dc:creator>user</dc:creator>
  <cp:lastModifiedBy>Gyeong-Yeong</cp:lastModifiedBy>
  <cp:revision>102</cp:revision>
  <dcterms:created xsi:type="dcterms:W3CDTF">2006-08-16T00:00:00Z</dcterms:created>
  <dcterms:modified xsi:type="dcterms:W3CDTF">2024-04-07T04:25:51Z</dcterms:modified>
  <dc:identifier>DAF1_t2PZuA</dc:identifier>
</cp:coreProperties>
</file>